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2" r:id="rId2"/>
  </p:sldMasterIdLst>
  <p:notesMasterIdLst>
    <p:notesMasterId r:id="rId40"/>
  </p:notesMasterIdLst>
  <p:sldIdLst>
    <p:sldId id="256" r:id="rId3"/>
    <p:sldId id="288" r:id="rId4"/>
    <p:sldId id="282" r:id="rId5"/>
    <p:sldId id="315" r:id="rId6"/>
    <p:sldId id="316" r:id="rId7"/>
    <p:sldId id="289" r:id="rId8"/>
    <p:sldId id="272" r:id="rId9"/>
    <p:sldId id="274" r:id="rId10"/>
    <p:sldId id="276" r:id="rId11"/>
    <p:sldId id="277" r:id="rId12"/>
    <p:sldId id="278" r:id="rId13"/>
    <p:sldId id="280" r:id="rId14"/>
    <p:sldId id="279" r:id="rId15"/>
    <p:sldId id="281" r:id="rId16"/>
    <p:sldId id="275" r:id="rId17"/>
    <p:sldId id="291" r:id="rId18"/>
    <p:sldId id="303" r:id="rId19"/>
    <p:sldId id="305" r:id="rId20"/>
    <p:sldId id="318" r:id="rId21"/>
    <p:sldId id="323" r:id="rId22"/>
    <p:sldId id="320" r:id="rId23"/>
    <p:sldId id="319" r:id="rId24"/>
    <p:sldId id="304" r:id="rId25"/>
    <p:sldId id="306" r:id="rId26"/>
    <p:sldId id="308" r:id="rId27"/>
    <p:sldId id="309" r:id="rId28"/>
    <p:sldId id="321" r:id="rId29"/>
    <p:sldId id="310" r:id="rId30"/>
    <p:sldId id="311" r:id="rId31"/>
    <p:sldId id="312" r:id="rId32"/>
    <p:sldId id="313" r:id="rId33"/>
    <p:sldId id="322" r:id="rId34"/>
    <p:sldId id="292" r:id="rId35"/>
    <p:sldId id="287" r:id="rId36"/>
    <p:sldId id="290" r:id="rId37"/>
    <p:sldId id="257" r:id="rId38"/>
    <p:sldId id="259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C99D99C7-A5C2-48E3-9360-D1691B04A722}">
          <p14:sldIdLst>
            <p14:sldId id="256"/>
            <p14:sldId id="288"/>
            <p14:sldId id="282"/>
            <p14:sldId id="315"/>
            <p14:sldId id="316"/>
            <p14:sldId id="289"/>
          </p14:sldIdLst>
        </p14:section>
        <p14:section name="리팩토링" id="{8F6F6700-1885-4241-8418-0FC40177AB84}">
          <p14:sldIdLst>
            <p14:sldId id="272"/>
            <p14:sldId id="274"/>
            <p14:sldId id="276"/>
            <p14:sldId id="277"/>
            <p14:sldId id="278"/>
            <p14:sldId id="280"/>
            <p14:sldId id="279"/>
            <p14:sldId id="281"/>
            <p14:sldId id="275"/>
            <p14:sldId id="291"/>
            <p14:sldId id="303"/>
          </p14:sldIdLst>
        </p14:section>
        <p14:section name="shell" id="{B534BF7D-C718-4519-8E4F-44664BB10E72}">
          <p14:sldIdLst>
            <p14:sldId id="305"/>
            <p14:sldId id="318"/>
            <p14:sldId id="323"/>
            <p14:sldId id="320"/>
            <p14:sldId id="319"/>
            <p14:sldId id="304"/>
            <p14:sldId id="306"/>
            <p14:sldId id="308"/>
            <p14:sldId id="309"/>
            <p14:sldId id="321"/>
            <p14:sldId id="310"/>
            <p14:sldId id="311"/>
            <p14:sldId id="312"/>
            <p14:sldId id="313"/>
            <p14:sldId id="322"/>
          </p14:sldIdLst>
        </p14:section>
        <p14:section name="제목 없는 구역" id="{B4B1FCCD-8F0A-4863-914A-BD9D0FE1CC11}">
          <p14:sldIdLst>
            <p14:sldId id="292"/>
            <p14:sldId id="287"/>
            <p14:sldId id="290"/>
          </p14:sldIdLst>
        </p14:section>
        <p14:section name="appendix" id="{285E4A47-3F27-4A05-852F-5F82E1A7BA11}">
          <p14:sldIdLst>
            <p14:sldId id="257"/>
            <p14:sldId id="259"/>
          </p14:sldIdLst>
        </p14:section>
        <p14:section name="제목 없는 구역" id="{8EFD59A8-44B6-4639-9E8C-85B71A07D893}">
          <p14:sldIdLst/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48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88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F504BD-BBCC-4308-8952-13F68C5FA44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9F47BC-041D-4A0D-907B-297EFD95CA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1819F2-91A2-4ECE-ABA9-FDD2FE5C3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F438AE-ACF3-4F6C-B02A-761F506AEDD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1B410C-1371-44D2-86A1-F996A896F1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65925-A2B6-40A7-B74B-0324C1824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F2A8E-3BFA-4456-A35C-0AF37ECD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E17F42-8C3A-408D-835D-1523408C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A22-10AD-4EF8-9C3D-A5C0E021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87075-2E5F-4890-AFDC-2ECBFEF1BB2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9F7EC-C957-4456-A432-F47D7BB9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028DB1-B959-458B-A58E-AB40FDEF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009D7-7457-4860-90DA-EE94BB3F6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0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59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654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0234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19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02448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microsoft.com/office/2007/relationships/hdphoto" Target="../media/hdphoto1.wdp"/><Relationship Id="rId4" Type="http://schemas.openxmlformats.org/officeDocument/2006/relationships/image" Target="../media/image70.png"/><Relationship Id="rId9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 err="1"/>
              <a:t>이성균</a:t>
            </a:r>
            <a:endParaRPr lang="en-US" altLang="ko-KR" dirty="0"/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dirty="0"/>
              <a:t>Dirty sweeper </a:t>
            </a:r>
            <a:r>
              <a:rPr lang="ko-KR" altLang="en-US" dirty="0"/>
              <a:t>과제 결과 발표</a:t>
            </a:r>
            <a:endParaRPr dirty="0"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en-US" altLang="ko-KR" sz="1600" dirty="0"/>
              <a:t>Member: </a:t>
            </a:r>
            <a:r>
              <a:rPr lang="ko-KR" altLang="en-US" sz="1600" dirty="0" err="1"/>
              <a:t>진수언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배은초</a:t>
            </a:r>
            <a:r>
              <a:rPr lang="en-US" altLang="ko-KR" sz="1600" dirty="0"/>
              <a:t>, </a:t>
            </a:r>
            <a:r>
              <a:rPr lang="ko-KR" altLang="en-US" sz="1600" dirty="0"/>
              <a:t>최형석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김윤배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민광원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이성균</a:t>
            </a:r>
            <a:endParaRPr lang="ko-KR" altLang="en-US" sz="1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endParaRPr dirty="0"/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4</a:t>
            </a:r>
            <a:r>
              <a:rPr lang="ko-KR" altLang="en-US" dirty="0"/>
              <a:t>조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68B0F7-8CC5-4ADD-8D06-5241769D2F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60" b="89900" l="7884" r="90013">
                        <a14:foregroundMark x1="15506" y1="8535" x2="15506" y2="8535"/>
                        <a14:foregroundMark x1="29172" y1="6259" x2="29172" y2="6259"/>
                        <a14:foregroundMark x1="26281" y1="8962" x2="26281" y2="8962"/>
                        <a14:foregroundMark x1="31537" y1="2560" x2="31537" y2="2560"/>
                        <a14:foregroundMark x1="7884" y1="11238" x2="7884" y2="11238"/>
                        <a14:foregroundMark x1="47832" y1="87482" x2="47832" y2="87482"/>
                        <a14:foregroundMark x1="42050" y1="86771" x2="42050" y2="86771"/>
                        <a14:foregroundMark x1="30223" y1="53343" x2="30223" y2="53343"/>
                        <a14:foregroundMark x1="81735" y1="87482" x2="81735" y2="87482"/>
                        <a14:foregroundMark x1="77135" y1="81366" x2="77135" y2="8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830" y="1804290"/>
            <a:ext cx="3268806" cy="30147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F7E01-F575-44E4-926F-9B8E4330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Refactoring </a:t>
            </a:r>
            <a:r>
              <a:rPr lang="en-US" altLang="ko-KR" dirty="0" err="1"/>
              <a:t>BufferedSSD</a:t>
            </a:r>
            <a:r>
              <a:rPr lang="en-US" altLang="ko-KR" dirty="0"/>
              <a:t> – Proxy pattern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58C334-E33E-4DE3-8204-55E449AABB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810" b="10266"/>
          <a:stretch/>
        </p:blipFill>
        <p:spPr>
          <a:xfrm>
            <a:off x="2813275" y="1345558"/>
            <a:ext cx="4097438" cy="13889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6A73B2-D42B-4099-942A-17480EBBF1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1929" y="3210234"/>
            <a:ext cx="4016416" cy="3611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DC65F-778C-4E91-A1C9-96960D997842}"/>
              </a:ext>
            </a:extLst>
          </p:cNvPr>
          <p:cNvSpPr txBox="1"/>
          <p:nvPr/>
        </p:nvSpPr>
        <p:spPr>
          <a:xfrm>
            <a:off x="2650603" y="1037781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Interface class</a:t>
            </a:r>
            <a:r>
              <a:rPr lang="ko-KR" altLang="en-US" dirty="0"/>
              <a:t> 분리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FA6FA-B778-48C8-BBEC-498705FE9626}"/>
              </a:ext>
            </a:extLst>
          </p:cNvPr>
          <p:cNvSpPr txBox="1"/>
          <p:nvPr/>
        </p:nvSpPr>
        <p:spPr>
          <a:xfrm>
            <a:off x="7986532" y="1623452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신규 기능 추가 분리</a:t>
            </a:r>
            <a:r>
              <a:rPr lang="en-US" altLang="ko-KR" dirty="0"/>
              <a:t>(Buffered SSD)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69E67-007D-416C-8B0C-C8E90DF1A52B}"/>
              </a:ext>
            </a:extLst>
          </p:cNvPr>
          <p:cNvSpPr txBox="1"/>
          <p:nvPr/>
        </p:nvSpPr>
        <p:spPr>
          <a:xfrm>
            <a:off x="1411929" y="2902457"/>
            <a:ext cx="290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Class</a:t>
            </a:r>
            <a:r>
              <a:rPr lang="ko-KR" altLang="en-US" dirty="0"/>
              <a:t>변경</a:t>
            </a:r>
            <a:r>
              <a:rPr lang="en-US" altLang="ko-KR" dirty="0"/>
              <a:t>(SSD</a:t>
            </a:r>
            <a:r>
              <a:rPr lang="en-US" altLang="ko-KR" dirty="0">
                <a:sym typeface="Wingdings" panose="05000000000000000000" pitchFamily="2" charset="2"/>
              </a:rPr>
              <a:t> Real SSD)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826E6B-56F4-494C-A9EF-894246A92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5" t="12320" r="66867" b="27391"/>
          <a:stretch/>
        </p:blipFill>
        <p:spPr>
          <a:xfrm>
            <a:off x="7986532" y="2043836"/>
            <a:ext cx="3206189" cy="41345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14B294-05D3-4C4C-982B-72FF914C5053}"/>
              </a:ext>
            </a:extLst>
          </p:cNvPr>
          <p:cNvCxnSpPr>
            <a:cxnSpLocks/>
          </p:cNvCxnSpPr>
          <p:nvPr/>
        </p:nvCxnSpPr>
        <p:spPr>
          <a:xfrm flipH="1" flipV="1">
            <a:off x="5613722" y="4859023"/>
            <a:ext cx="2118167" cy="430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6D7816-0AE0-48A5-BE87-BC164EAA8187}"/>
              </a:ext>
            </a:extLst>
          </p:cNvPr>
          <p:cNvSpPr txBox="1"/>
          <p:nvPr/>
        </p:nvSpPr>
        <p:spPr>
          <a:xfrm>
            <a:off x="9839488" y="5161530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CMD</a:t>
            </a:r>
            <a:r>
              <a:rPr lang="ko-KR" altLang="en-US" dirty="0">
                <a:solidFill>
                  <a:srgbClr val="0000FF"/>
                </a:solidFill>
              </a:rPr>
              <a:t>별 </a:t>
            </a:r>
            <a:r>
              <a:rPr lang="en-US" altLang="ko-KR" dirty="0">
                <a:solidFill>
                  <a:srgbClr val="0000FF"/>
                </a:solidFill>
              </a:rPr>
              <a:t>Buffer </a:t>
            </a:r>
          </a:p>
          <a:p>
            <a:r>
              <a:rPr lang="ko-KR" altLang="en-US" dirty="0">
                <a:solidFill>
                  <a:srgbClr val="0000FF"/>
                </a:solidFill>
              </a:rPr>
              <a:t>알고리즘 </a:t>
            </a:r>
            <a:r>
              <a:rPr lang="ko-KR" altLang="en-US" dirty="0" err="1">
                <a:solidFill>
                  <a:srgbClr val="0000FF"/>
                </a:solidFill>
              </a:rPr>
              <a:t>구현부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4B2986-BA58-45F1-8920-0CF9F261F3D2}"/>
              </a:ext>
            </a:extLst>
          </p:cNvPr>
          <p:cNvSpPr/>
          <p:nvPr/>
        </p:nvSpPr>
        <p:spPr>
          <a:xfrm>
            <a:off x="7731889" y="4859022"/>
            <a:ext cx="3819646" cy="112823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8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9A4C58C9-2A5A-441E-840F-26C02C03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78" y="1724816"/>
            <a:ext cx="8963025" cy="45148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0A47E22-73C3-4FE7-9FF6-BCD5ABBA6F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9756" y="1747190"/>
            <a:ext cx="3087445" cy="9122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AA68150-99A0-4C05-BFC2-CA9594ADA1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8532" y="1801288"/>
            <a:ext cx="3302980" cy="858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7BF2D8-E311-40C9-BFD8-FFA871E6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Refactoring </a:t>
            </a:r>
            <a:r>
              <a:rPr lang="en-US" altLang="ko-KR" dirty="0" err="1"/>
              <a:t>BufferedSSD</a:t>
            </a:r>
            <a:r>
              <a:rPr lang="en-US" altLang="ko-KR" dirty="0"/>
              <a:t> – Proxy pattern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F13F64-6C8F-4C0F-96F0-4B6D2DAA5B6C}"/>
              </a:ext>
            </a:extLst>
          </p:cNvPr>
          <p:cNvSpPr/>
          <p:nvPr/>
        </p:nvSpPr>
        <p:spPr>
          <a:xfrm>
            <a:off x="804578" y="3754073"/>
            <a:ext cx="2117765" cy="157276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04A9D4-9CF9-444C-9F46-5496AFB73688}"/>
              </a:ext>
            </a:extLst>
          </p:cNvPr>
          <p:cNvSpPr/>
          <p:nvPr/>
        </p:nvSpPr>
        <p:spPr>
          <a:xfrm>
            <a:off x="2496455" y="1654638"/>
            <a:ext cx="1894028" cy="137517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E8492-D249-4334-ADD4-0135D813F6BF}"/>
              </a:ext>
            </a:extLst>
          </p:cNvPr>
          <p:cNvSpPr txBox="1"/>
          <p:nvPr/>
        </p:nvSpPr>
        <p:spPr>
          <a:xfrm>
            <a:off x="4943474" y="1091986"/>
            <a:ext cx="6173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Real SSD TC Fixture/ Buffered SSD TC Fixture </a:t>
            </a:r>
            <a:r>
              <a:rPr lang="ko-KR" altLang="en-US" dirty="0">
                <a:solidFill>
                  <a:srgbClr val="0000FF"/>
                </a:solidFill>
              </a:rPr>
              <a:t>사용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>
                <a:solidFill>
                  <a:srgbClr val="0000FF"/>
                </a:solidFill>
              </a:rPr>
              <a:t>Regression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test</a:t>
            </a:r>
            <a:r>
              <a:rPr lang="ko-KR" altLang="en-US" dirty="0">
                <a:solidFill>
                  <a:srgbClr val="0000FF"/>
                </a:solidFill>
              </a:rPr>
              <a:t>를 위한 기존 </a:t>
            </a:r>
            <a:r>
              <a:rPr lang="en-US" altLang="ko-KR" dirty="0">
                <a:solidFill>
                  <a:srgbClr val="0000FF"/>
                </a:solidFill>
              </a:rPr>
              <a:t>TC</a:t>
            </a:r>
            <a:r>
              <a:rPr lang="ko-KR" altLang="en-US" dirty="0">
                <a:solidFill>
                  <a:srgbClr val="0000FF"/>
                </a:solidFill>
              </a:rPr>
              <a:t>재사용 및 신규 기능 </a:t>
            </a:r>
            <a:r>
              <a:rPr lang="en-US" altLang="ko-KR" dirty="0">
                <a:solidFill>
                  <a:srgbClr val="0000FF"/>
                </a:solidFill>
              </a:rPr>
              <a:t>TC </a:t>
            </a:r>
            <a:r>
              <a:rPr lang="ko-KR" altLang="en-US" dirty="0">
                <a:solidFill>
                  <a:srgbClr val="0000FF"/>
                </a:solidFill>
              </a:rPr>
              <a:t>분리 개발환경 구축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8A3B42-9B6D-4C60-808C-9B1170415AD8}"/>
              </a:ext>
            </a:extLst>
          </p:cNvPr>
          <p:cNvSpPr/>
          <p:nvPr/>
        </p:nvSpPr>
        <p:spPr>
          <a:xfrm>
            <a:off x="6381637" y="2153326"/>
            <a:ext cx="1648580" cy="23007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44B0EA-94EA-459E-B212-EE8B5204E168}"/>
              </a:ext>
            </a:extLst>
          </p:cNvPr>
          <p:cNvSpPr/>
          <p:nvPr/>
        </p:nvSpPr>
        <p:spPr>
          <a:xfrm>
            <a:off x="10186695" y="2153326"/>
            <a:ext cx="1648580" cy="23007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D9213C-6F53-4705-A3D4-F95C3E0E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" y="1198860"/>
            <a:ext cx="9734550" cy="3543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9D73EF-A218-4B52-B3EA-EB921EEB87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2072" y="4261862"/>
            <a:ext cx="3065369" cy="25415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70BB2D3-6E4E-418E-8632-5279F0F2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구조 </a:t>
            </a:r>
            <a:r>
              <a:rPr lang="en-US" altLang="ko-KR" dirty="0"/>
              <a:t>Refactoring – Buffer class</a:t>
            </a:r>
            <a:r>
              <a:rPr lang="ko-KR" altLang="en-US" dirty="0"/>
              <a:t> 추출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9A5E0-84B3-46D0-B28B-751EB023571B}"/>
              </a:ext>
            </a:extLst>
          </p:cNvPr>
          <p:cNvSpPr txBox="1"/>
          <p:nvPr/>
        </p:nvSpPr>
        <p:spPr>
          <a:xfrm>
            <a:off x="402917" y="2058871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read/write/erase</a:t>
            </a:r>
            <a:r>
              <a:rPr lang="ko-KR" altLang="en-US" dirty="0">
                <a:solidFill>
                  <a:srgbClr val="0000FF"/>
                </a:solidFill>
              </a:rPr>
              <a:t> 기능 수행 시 </a:t>
            </a:r>
            <a:r>
              <a:rPr lang="en-US" altLang="ko-KR" dirty="0">
                <a:solidFill>
                  <a:srgbClr val="0000FF"/>
                </a:solidFill>
              </a:rPr>
              <a:t>Buffer</a:t>
            </a:r>
            <a:r>
              <a:rPr lang="ko-KR" altLang="en-US" dirty="0">
                <a:solidFill>
                  <a:srgbClr val="0000FF"/>
                </a:solidFill>
              </a:rPr>
              <a:t>참조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>
                <a:solidFill>
                  <a:srgbClr val="0000FF"/>
                </a:solidFill>
              </a:rPr>
              <a:t>Buffer status</a:t>
            </a:r>
            <a:r>
              <a:rPr lang="ko-KR" altLang="en-US" dirty="0">
                <a:solidFill>
                  <a:srgbClr val="0000FF"/>
                </a:solidFill>
              </a:rPr>
              <a:t> 및 삽입</a:t>
            </a:r>
            <a:r>
              <a:rPr lang="en-US" altLang="ko-KR" dirty="0">
                <a:solidFill>
                  <a:srgbClr val="0000FF"/>
                </a:solidFill>
              </a:rPr>
              <a:t>/</a:t>
            </a:r>
            <a:r>
              <a:rPr lang="ko-KR" altLang="en-US" dirty="0">
                <a:solidFill>
                  <a:srgbClr val="0000FF"/>
                </a:solidFill>
              </a:rPr>
              <a:t>삭제</a:t>
            </a:r>
            <a:r>
              <a:rPr lang="en-US" altLang="ko-KR" dirty="0">
                <a:solidFill>
                  <a:srgbClr val="0000FF"/>
                </a:solidFill>
              </a:rPr>
              <a:t>/</a:t>
            </a:r>
            <a:r>
              <a:rPr lang="ko-KR" altLang="en-US" dirty="0">
                <a:solidFill>
                  <a:srgbClr val="0000FF"/>
                </a:solidFill>
              </a:rPr>
              <a:t>조회 기능 제공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D2CFD8-AB92-4059-84AE-150E8E1999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0004" y="4275910"/>
            <a:ext cx="2692069" cy="2087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F28604-EBC3-4C08-86D5-F8EC86B25418}"/>
              </a:ext>
            </a:extLst>
          </p:cNvPr>
          <p:cNvSpPr txBox="1"/>
          <p:nvPr/>
        </p:nvSpPr>
        <p:spPr>
          <a:xfrm>
            <a:off x="8159098" y="5317196"/>
            <a:ext cx="388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C00000"/>
                </a:solidFill>
              </a:rPr>
              <a:t>Refactoring Item: </a:t>
            </a:r>
          </a:p>
          <a:p>
            <a:r>
              <a:rPr lang="en-US" altLang="ko-KR" sz="2200" dirty="0">
                <a:solidFill>
                  <a:srgbClr val="C00000"/>
                </a:solidFill>
              </a:rPr>
              <a:t>Command </a:t>
            </a:r>
            <a:r>
              <a:rPr lang="ko-KR" altLang="en-US" sz="2200" dirty="0">
                <a:solidFill>
                  <a:srgbClr val="C00000"/>
                </a:solidFill>
              </a:rPr>
              <a:t>추가 </a:t>
            </a:r>
            <a:r>
              <a:rPr lang="ko-KR" altLang="en-US" sz="2200" dirty="0" err="1">
                <a:solidFill>
                  <a:srgbClr val="C00000"/>
                </a:solidFill>
              </a:rPr>
              <a:t>영향성</a:t>
            </a:r>
            <a:r>
              <a:rPr lang="ko-KR" altLang="en-US" sz="2200" dirty="0">
                <a:solidFill>
                  <a:srgbClr val="C00000"/>
                </a:solidFill>
              </a:rPr>
              <a:t> 발생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25FC87-DCB8-4E67-B74E-E81FFAA9191E}"/>
              </a:ext>
            </a:extLst>
          </p:cNvPr>
          <p:cNvSpPr/>
          <p:nvPr/>
        </p:nvSpPr>
        <p:spPr>
          <a:xfrm>
            <a:off x="298033" y="2602667"/>
            <a:ext cx="2394024" cy="20526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EA6DAF-35F1-468E-B8B2-EB9ECB930C39}"/>
              </a:ext>
            </a:extLst>
          </p:cNvPr>
          <p:cNvSpPr/>
          <p:nvPr/>
        </p:nvSpPr>
        <p:spPr>
          <a:xfrm>
            <a:off x="6000020" y="4742160"/>
            <a:ext cx="1609820" cy="810738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F59B96-883E-465D-BA2F-23537FAAD2B5}"/>
              </a:ext>
            </a:extLst>
          </p:cNvPr>
          <p:cNvSpPr/>
          <p:nvPr/>
        </p:nvSpPr>
        <p:spPr>
          <a:xfrm>
            <a:off x="8730709" y="2470932"/>
            <a:ext cx="1917767" cy="251008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93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BF2D8-E311-40C9-BFD8-FFA871E6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Refactoring Command- Factory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2664C1-7462-473A-A070-7C4F2E7D8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6853" y="2708760"/>
            <a:ext cx="4074288" cy="18403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5EDEB0-4DCF-416C-95B0-9DB0BDFF5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4" t="43038" r="65443" b="35865"/>
          <a:stretch/>
        </p:blipFill>
        <p:spPr>
          <a:xfrm>
            <a:off x="7637363" y="4935496"/>
            <a:ext cx="3148315" cy="14468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34E7C8-ACD6-4060-BE4F-D4244227C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5" t="12320" r="66867" b="27391"/>
          <a:stretch/>
        </p:blipFill>
        <p:spPr>
          <a:xfrm>
            <a:off x="941892" y="1559200"/>
            <a:ext cx="3653257" cy="4711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354C25-90F8-4FE1-9FB6-4112B73306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1" t="62954" r="66962" b="26023"/>
          <a:stretch/>
        </p:blipFill>
        <p:spPr>
          <a:xfrm>
            <a:off x="7556341" y="1552921"/>
            <a:ext cx="3229337" cy="755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D0F5A-99EB-4102-9576-2786886A1A22}"/>
              </a:ext>
            </a:extLst>
          </p:cNvPr>
          <p:cNvSpPr txBox="1"/>
          <p:nvPr/>
        </p:nvSpPr>
        <p:spPr>
          <a:xfrm>
            <a:off x="7556341" y="1199086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 </a:t>
            </a:r>
            <a:r>
              <a:rPr lang="en-US" altLang="ko-KR" dirty="0" err="1"/>
              <a:t>RealSSD</a:t>
            </a:r>
            <a:r>
              <a:rPr lang="en-US" altLang="ko-KR" dirty="0"/>
              <a:t> class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D84DBCC-E77C-4579-BFDB-2E8E1E03356C}"/>
              </a:ext>
            </a:extLst>
          </p:cNvPr>
          <p:cNvSpPr/>
          <p:nvPr/>
        </p:nvSpPr>
        <p:spPr>
          <a:xfrm>
            <a:off x="5192448" y="2825386"/>
            <a:ext cx="1497912" cy="1723748"/>
          </a:xfrm>
          <a:prstGeom prst="rightArrow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72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CAA9F-C68D-42BF-9B88-DAA39DE3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Refactoring Command- Factory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187393-9385-45C9-9477-052DC544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884985"/>
            <a:ext cx="11229975" cy="415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1B396-57E1-47BF-AB90-4FD3304D2FB8}"/>
              </a:ext>
            </a:extLst>
          </p:cNvPr>
          <p:cNvSpPr txBox="1"/>
          <p:nvPr/>
        </p:nvSpPr>
        <p:spPr>
          <a:xfrm>
            <a:off x="7714349" y="2122407"/>
            <a:ext cx="42770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</a:rPr>
              <a:t>개선 아이템</a:t>
            </a:r>
            <a:r>
              <a:rPr lang="en-US" altLang="ko-KR" sz="2500" dirty="0">
                <a:solidFill>
                  <a:srgbClr val="FF0000"/>
                </a:solidFill>
              </a:rPr>
              <a:t>: file access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576DC-7A2F-49E9-86E3-F37950070FF9}"/>
              </a:ext>
            </a:extLst>
          </p:cNvPr>
          <p:cNvSpPr txBox="1"/>
          <p:nvPr/>
        </p:nvSpPr>
        <p:spPr>
          <a:xfrm>
            <a:off x="2761399" y="5737583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File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access</a:t>
            </a:r>
            <a:r>
              <a:rPr lang="ko-KR" altLang="en-US" dirty="0">
                <a:solidFill>
                  <a:srgbClr val="C00000"/>
                </a:solidFill>
              </a:rPr>
              <a:t> 중복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D658C-8EB4-4463-BE9D-9761194F5023}"/>
              </a:ext>
            </a:extLst>
          </p:cNvPr>
          <p:cNvSpPr txBox="1"/>
          <p:nvPr/>
        </p:nvSpPr>
        <p:spPr>
          <a:xfrm>
            <a:off x="7482855" y="617353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File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access</a:t>
            </a:r>
            <a:r>
              <a:rPr lang="ko-KR" altLang="en-US" dirty="0">
                <a:solidFill>
                  <a:srgbClr val="C00000"/>
                </a:solidFill>
              </a:rPr>
              <a:t> 중복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E75B34-B46A-4D8E-9591-E3EDC2691142}"/>
              </a:ext>
            </a:extLst>
          </p:cNvPr>
          <p:cNvSpPr/>
          <p:nvPr/>
        </p:nvSpPr>
        <p:spPr>
          <a:xfrm>
            <a:off x="2893671" y="3429000"/>
            <a:ext cx="2442258" cy="2616360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931B27-60F0-42A0-B3A7-8322259CD622}"/>
              </a:ext>
            </a:extLst>
          </p:cNvPr>
          <p:cNvSpPr/>
          <p:nvPr/>
        </p:nvSpPr>
        <p:spPr>
          <a:xfrm>
            <a:off x="7141580" y="5344516"/>
            <a:ext cx="4731279" cy="786134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6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BB2D3-6E4E-418E-8632-5279F0F2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Refactoring - </a:t>
            </a:r>
            <a:r>
              <a:rPr lang="en-US" altLang="ko-KR" dirty="0" err="1"/>
              <a:t>FileControlClass</a:t>
            </a:r>
            <a:r>
              <a:rPr lang="en-US" altLang="ko-KR" dirty="0"/>
              <a:t> (Single tone)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3C145-2232-4DC9-B55D-137FEC7F61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87"/>
          <a:stretch/>
        </p:blipFill>
        <p:spPr>
          <a:xfrm>
            <a:off x="5738222" y="1947441"/>
            <a:ext cx="5383358" cy="3550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5DDEA2-0FE0-4211-A08A-6EE69D13B1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838" y="1455517"/>
            <a:ext cx="4316125" cy="21644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1F064E-40D8-4FD7-8DE8-75C4E2BB9A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7" t="27004" r="57183" b="51224"/>
          <a:stretch/>
        </p:blipFill>
        <p:spPr>
          <a:xfrm>
            <a:off x="439838" y="4544511"/>
            <a:ext cx="4456253" cy="14931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012605A-BAB8-49E3-935B-DB8C56D5E1A8}"/>
              </a:ext>
            </a:extLst>
          </p:cNvPr>
          <p:cNvSpPr/>
          <p:nvPr/>
        </p:nvSpPr>
        <p:spPr>
          <a:xfrm>
            <a:off x="853618" y="2969604"/>
            <a:ext cx="3591060" cy="45939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446D67-FF82-4F1C-B4B9-8F58674C2CD5}"/>
              </a:ext>
            </a:extLst>
          </p:cNvPr>
          <p:cNvSpPr/>
          <p:nvPr/>
        </p:nvSpPr>
        <p:spPr>
          <a:xfrm>
            <a:off x="853618" y="5402483"/>
            <a:ext cx="3591060" cy="45939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BB363F-4D9D-404D-8BA3-07189B9DB322}"/>
              </a:ext>
            </a:extLst>
          </p:cNvPr>
          <p:cNvSpPr/>
          <p:nvPr/>
        </p:nvSpPr>
        <p:spPr>
          <a:xfrm>
            <a:off x="6189635" y="3722707"/>
            <a:ext cx="3591060" cy="73354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2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455FDDD-D9EB-4D83-A17F-42ED85AA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Refactoring - </a:t>
            </a:r>
            <a:r>
              <a:rPr lang="en-US" altLang="ko-KR" dirty="0" err="1"/>
              <a:t>FileControlClass</a:t>
            </a:r>
            <a:r>
              <a:rPr lang="en-US" altLang="ko-KR" dirty="0"/>
              <a:t> (Single tone)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9E7BF6-4001-4DAB-9EEE-1A46514F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50770"/>
            <a:ext cx="11239500" cy="4152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10E537E-118A-4939-B3E8-BDE23BF7F110}"/>
              </a:ext>
            </a:extLst>
          </p:cNvPr>
          <p:cNvSpPr/>
          <p:nvPr/>
        </p:nvSpPr>
        <p:spPr>
          <a:xfrm>
            <a:off x="7778187" y="1464894"/>
            <a:ext cx="2372810" cy="141720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5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7BE1-EB00-4515-9634-73BB5705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 Driven Development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324EF-9140-4A1E-8622-DF5D3F0D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14" y="1344557"/>
            <a:ext cx="9088526" cy="2531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E8861-FB03-4308-B7B9-2E2A440FC896}"/>
              </a:ext>
            </a:extLst>
          </p:cNvPr>
          <p:cNvSpPr txBox="1"/>
          <p:nvPr/>
        </p:nvSpPr>
        <p:spPr>
          <a:xfrm>
            <a:off x="379715" y="1062398"/>
            <a:ext cx="2815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 명세 작성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TCC </a:t>
            </a:r>
            <a:r>
              <a:rPr lang="ko-KR" altLang="en-US" dirty="0"/>
              <a:t>개발 진행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F7F25-6193-4B89-B6F8-1543F2918C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281" r="8248" b="16824"/>
          <a:stretch/>
        </p:blipFill>
        <p:spPr>
          <a:xfrm>
            <a:off x="9275800" y="3038039"/>
            <a:ext cx="3140680" cy="1160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E5CD10-2BCD-400A-B235-AB9B87F8E3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297" r="21091" b="56314"/>
          <a:stretch/>
        </p:blipFill>
        <p:spPr>
          <a:xfrm>
            <a:off x="9275800" y="1463588"/>
            <a:ext cx="3323839" cy="145542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F7D5EB-AF3A-437D-820A-B87D8248656F}"/>
              </a:ext>
            </a:extLst>
          </p:cNvPr>
          <p:cNvSpPr/>
          <p:nvPr/>
        </p:nvSpPr>
        <p:spPr>
          <a:xfrm>
            <a:off x="2044599" y="4604883"/>
            <a:ext cx="1706880" cy="170688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99</a:t>
            </a:r>
            <a:endParaRPr lang="ko-KR" altLang="en-US" sz="3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C5001-7C91-4970-91A0-2BC76D17562D}"/>
              </a:ext>
            </a:extLst>
          </p:cNvPr>
          <p:cNvSpPr/>
          <p:nvPr/>
        </p:nvSpPr>
        <p:spPr>
          <a:xfrm>
            <a:off x="160020" y="4604883"/>
            <a:ext cx="1706880" cy="17068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3163</a:t>
            </a:r>
            <a:endParaRPr lang="ko-KR" altLang="en-US" sz="3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DAA4EB-9496-4C7C-9893-EE868D2740F3}"/>
              </a:ext>
            </a:extLst>
          </p:cNvPr>
          <p:cNvSpPr/>
          <p:nvPr/>
        </p:nvSpPr>
        <p:spPr>
          <a:xfrm>
            <a:off x="3929178" y="4604883"/>
            <a:ext cx="1706880" cy="1706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89</a:t>
            </a:r>
            <a:endParaRPr lang="ko-KR" altLang="en-US" sz="3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4A07BB6-5D83-4B62-A8BB-C6B1D6CB54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30370" r="65084" b="58815"/>
          <a:stretch/>
        </p:blipFill>
        <p:spPr>
          <a:xfrm>
            <a:off x="7208520" y="5714737"/>
            <a:ext cx="4257040" cy="7416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624D5E-990A-46BF-BF70-1572C2978E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34" t="22666" r="30416" b="62667"/>
          <a:stretch/>
        </p:blipFill>
        <p:spPr>
          <a:xfrm>
            <a:off x="5914289" y="4574704"/>
            <a:ext cx="6126480" cy="10058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189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Shell TDD </a:t>
            </a:r>
            <a:r>
              <a:rPr lang="ko-KR" altLang="en-US" dirty="0"/>
              <a:t>개발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0006BD-D6A4-4597-806D-ADB31431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92" r="17269"/>
          <a:stretch/>
        </p:blipFill>
        <p:spPr>
          <a:xfrm>
            <a:off x="5138594" y="1801498"/>
            <a:ext cx="2336386" cy="24166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4C8B82-F142-41A1-A8FB-53A9F0706447}"/>
              </a:ext>
            </a:extLst>
          </p:cNvPr>
          <p:cNvSpPr txBox="1"/>
          <p:nvPr/>
        </p:nvSpPr>
        <p:spPr>
          <a:xfrm>
            <a:off x="605980" y="996774"/>
            <a:ext cx="5093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SSD</a:t>
            </a:r>
            <a:r>
              <a:rPr lang="ko-KR" altLang="en-US" dirty="0"/>
              <a:t>를 </a:t>
            </a:r>
            <a:r>
              <a:rPr lang="en-US" altLang="ko-KR" dirty="0"/>
              <a:t>mocking</a:t>
            </a:r>
            <a:r>
              <a:rPr lang="ko-KR" altLang="en-US" dirty="0"/>
              <a:t>하여 </a:t>
            </a:r>
            <a:r>
              <a:rPr lang="en-US" altLang="ko-KR" dirty="0"/>
              <a:t>Test Shell </a:t>
            </a:r>
            <a:r>
              <a:rPr lang="ko-KR" altLang="en-US" dirty="0"/>
              <a:t>에 대한 </a:t>
            </a:r>
            <a:r>
              <a:rPr lang="en-US" altLang="ko-KR" dirty="0"/>
              <a:t>TDD </a:t>
            </a:r>
            <a:r>
              <a:rPr lang="ko-KR" altLang="en-US" dirty="0"/>
              <a:t>진행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8D8C3F-D384-4B09-83E5-75E50EC1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550" y="1830028"/>
            <a:ext cx="3486150" cy="21431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EABF53-8701-439C-AE05-8C1F5D05B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25" y="1801498"/>
            <a:ext cx="4520105" cy="15411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12C2C-7C66-48A6-AEFD-903E58085B26}"/>
              </a:ext>
            </a:extLst>
          </p:cNvPr>
          <p:cNvSpPr txBox="1"/>
          <p:nvPr/>
        </p:nvSpPr>
        <p:spPr>
          <a:xfrm>
            <a:off x="9969055" y="1426631"/>
            <a:ext cx="1226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Green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D7CD32-5DCC-4FB1-B90E-F8A49D0F1B20}"/>
              </a:ext>
            </a:extLst>
          </p:cNvPr>
          <p:cNvSpPr txBox="1"/>
          <p:nvPr/>
        </p:nvSpPr>
        <p:spPr>
          <a:xfrm>
            <a:off x="5975741" y="1493722"/>
            <a:ext cx="142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04ABF13-8004-4CE8-BFCD-D0FBC822A03D}"/>
              </a:ext>
            </a:extLst>
          </p:cNvPr>
          <p:cNvSpPr/>
          <p:nvPr/>
        </p:nvSpPr>
        <p:spPr>
          <a:xfrm>
            <a:off x="7612449" y="2468640"/>
            <a:ext cx="852631" cy="853699"/>
          </a:xfrm>
          <a:prstGeom prst="rightArrow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8EEB5-FC72-4649-A37B-F36D9DFBB70C}"/>
              </a:ext>
            </a:extLst>
          </p:cNvPr>
          <p:cNvSpPr txBox="1"/>
          <p:nvPr/>
        </p:nvSpPr>
        <p:spPr>
          <a:xfrm>
            <a:off x="525114" y="1493722"/>
            <a:ext cx="1004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Mock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5B131B-8B9D-4D9B-969B-8CD48C415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75" b="58508"/>
          <a:stretch/>
        </p:blipFill>
        <p:spPr>
          <a:xfrm>
            <a:off x="5163372" y="4392297"/>
            <a:ext cx="2048135" cy="17138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5B48AA-C71F-4ADA-8804-EA09E850A6B8}"/>
              </a:ext>
            </a:extLst>
          </p:cNvPr>
          <p:cNvSpPr/>
          <p:nvPr/>
        </p:nvSpPr>
        <p:spPr>
          <a:xfrm>
            <a:off x="5451752" y="2806262"/>
            <a:ext cx="1710070" cy="19065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A01BFE-25FD-41B2-A8AE-EACD3AF44EC6}"/>
              </a:ext>
            </a:extLst>
          </p:cNvPr>
          <p:cNvSpPr/>
          <p:nvPr/>
        </p:nvSpPr>
        <p:spPr>
          <a:xfrm>
            <a:off x="5501437" y="3322339"/>
            <a:ext cx="1710070" cy="16000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7BB168-AB28-4EB1-90DB-5B5F6C09D6C4}"/>
              </a:ext>
            </a:extLst>
          </p:cNvPr>
          <p:cNvSpPr/>
          <p:nvPr/>
        </p:nvSpPr>
        <p:spPr>
          <a:xfrm>
            <a:off x="5501437" y="5448319"/>
            <a:ext cx="1710070" cy="16000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DDDD6-8D31-4AC6-AAC2-58B3EF28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TDD</a:t>
            </a:r>
            <a:r>
              <a:rPr lang="ko-KR" altLang="en-US" dirty="0"/>
              <a:t>활용 예시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BFF2A24-7C0F-484F-9501-DFA733DB4FA4}"/>
              </a:ext>
            </a:extLst>
          </p:cNvPr>
          <p:cNvSpPr/>
          <p:nvPr/>
        </p:nvSpPr>
        <p:spPr>
          <a:xfrm>
            <a:off x="4163132" y="1137158"/>
            <a:ext cx="1406075" cy="47270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GREEN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346F8F3-D4A2-4ABE-B515-A0E1AA59F076}"/>
              </a:ext>
            </a:extLst>
          </p:cNvPr>
          <p:cNvSpPr/>
          <p:nvPr/>
        </p:nvSpPr>
        <p:spPr>
          <a:xfrm>
            <a:off x="6067047" y="1137158"/>
            <a:ext cx="1978882" cy="4727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REFACTOR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752535-1183-4AC5-A085-FEF8021D10E4}"/>
              </a:ext>
            </a:extLst>
          </p:cNvPr>
          <p:cNvSpPr txBox="1"/>
          <p:nvPr/>
        </p:nvSpPr>
        <p:spPr>
          <a:xfrm>
            <a:off x="5494623" y="1137158"/>
            <a:ext cx="647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AFBB8A9-2E24-4D38-94CA-C7B9BBEC2F9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717112" y="1373510"/>
            <a:ext cx="4460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6A83D96-9759-476B-AF92-294C7154F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" y="1093126"/>
            <a:ext cx="3171548" cy="545473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D845806-A227-4CFF-94A6-6E24FF4F86BE}"/>
              </a:ext>
            </a:extLst>
          </p:cNvPr>
          <p:cNvSpPr/>
          <p:nvPr/>
        </p:nvSpPr>
        <p:spPr>
          <a:xfrm>
            <a:off x="2599512" y="1137158"/>
            <a:ext cx="1117600" cy="47270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RED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E8B4B41-CE42-4026-9E96-99F0A3E1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724" y="1678196"/>
            <a:ext cx="4529662" cy="38062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968B879-F681-4B6A-A3E8-6E669D5A1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890" y="1137158"/>
            <a:ext cx="3848100" cy="55626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51E8F-7342-4394-96D0-9146105E7DC3}"/>
              </a:ext>
            </a:extLst>
          </p:cNvPr>
          <p:cNvSpPr/>
          <p:nvPr/>
        </p:nvSpPr>
        <p:spPr>
          <a:xfrm>
            <a:off x="8475973" y="2308748"/>
            <a:ext cx="3065793" cy="230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426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1BD20-0172-4999-99D1-DAD827D8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49339C-6CC7-4DEE-AC95-946F0AE71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조원소개 및 역할</a:t>
            </a:r>
            <a:endParaRPr lang="en-US" altLang="ko-KR" dirty="0"/>
          </a:p>
          <a:p>
            <a:r>
              <a:rPr lang="ko-KR" altLang="en-US" dirty="0"/>
              <a:t>기능 구현 및 소개</a:t>
            </a:r>
            <a:endParaRPr lang="en-US" altLang="ko-KR" dirty="0"/>
          </a:p>
          <a:p>
            <a:r>
              <a:rPr lang="en-US" altLang="ko-KR" dirty="0"/>
              <a:t>SSD </a:t>
            </a:r>
            <a:r>
              <a:rPr lang="ko-KR" altLang="en-US" dirty="0" err="1"/>
              <a:t>리팩토링</a:t>
            </a:r>
            <a:r>
              <a:rPr lang="ko-KR" altLang="en-US" dirty="0"/>
              <a:t> 항목</a:t>
            </a:r>
            <a:endParaRPr lang="en-US" altLang="ko-KR" dirty="0"/>
          </a:p>
          <a:p>
            <a:r>
              <a:rPr lang="en-US" altLang="ko-KR" dirty="0"/>
              <a:t>TDD </a:t>
            </a:r>
            <a:r>
              <a:rPr lang="ko-KR" altLang="en-US" dirty="0"/>
              <a:t>활용 예시</a:t>
            </a:r>
            <a:endParaRPr lang="en-US" altLang="ko-KR" dirty="0"/>
          </a:p>
          <a:p>
            <a:r>
              <a:rPr lang="en-US" altLang="ko-KR" dirty="0"/>
              <a:t>Shell </a:t>
            </a:r>
            <a:r>
              <a:rPr lang="ko-KR" altLang="en-US" dirty="0" err="1"/>
              <a:t>리팩토링</a:t>
            </a:r>
            <a:r>
              <a:rPr lang="ko-KR" altLang="en-US" dirty="0"/>
              <a:t> 항목</a:t>
            </a:r>
            <a:endParaRPr lang="en-US" altLang="ko-KR" dirty="0"/>
          </a:p>
          <a:p>
            <a:r>
              <a:rPr lang="en-US" altLang="ko-KR" dirty="0"/>
              <a:t>Mocking </a:t>
            </a:r>
            <a:r>
              <a:rPr lang="ko-KR" altLang="en-US" dirty="0"/>
              <a:t>활용 예시</a:t>
            </a:r>
            <a:endParaRPr lang="en-US" altLang="ko-KR" dirty="0"/>
          </a:p>
          <a:p>
            <a:r>
              <a:rPr lang="ko-KR" altLang="en-US" dirty="0"/>
              <a:t>소회</a:t>
            </a:r>
            <a:endParaRPr lang="en-US" altLang="ko-KR" dirty="0"/>
          </a:p>
          <a:p>
            <a:r>
              <a:rPr lang="ko-KR" altLang="en-US" dirty="0"/>
              <a:t>베스트 팀원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884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DDDD6-8D31-4AC6-AAC2-58B3EF28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TC</a:t>
            </a:r>
            <a:r>
              <a:rPr lang="ko-KR" altLang="en-US" dirty="0"/>
              <a:t>활용 결과 </a:t>
            </a:r>
            <a:r>
              <a:rPr lang="en-US" altLang="ko-KR" dirty="0"/>
              <a:t>- logger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FAC35A-EFA4-4365-8273-062ADA8F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404155"/>
            <a:ext cx="6153150" cy="52673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6BE999-3D0C-4218-A197-285CB7880832}"/>
              </a:ext>
            </a:extLst>
          </p:cNvPr>
          <p:cNvSpPr/>
          <p:nvPr/>
        </p:nvSpPr>
        <p:spPr>
          <a:xfrm>
            <a:off x="3819698" y="1404155"/>
            <a:ext cx="1562793" cy="270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623AF2-2BFE-4BBF-A5B5-934C371A3755}"/>
              </a:ext>
            </a:extLst>
          </p:cNvPr>
          <p:cNvSpPr/>
          <p:nvPr/>
        </p:nvSpPr>
        <p:spPr>
          <a:xfrm>
            <a:off x="1417320" y="5811058"/>
            <a:ext cx="3873731" cy="681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272A9-85F9-4F1D-A095-C1142536AC28}"/>
              </a:ext>
            </a:extLst>
          </p:cNvPr>
          <p:cNvSpPr txBox="1"/>
          <p:nvPr/>
        </p:nvSpPr>
        <p:spPr>
          <a:xfrm>
            <a:off x="7198360" y="1404155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최신 로그</a:t>
            </a:r>
            <a:r>
              <a:rPr lang="en-US" altLang="ko-KR" b="1" dirty="0">
                <a:solidFill>
                  <a:srgbClr val="FF0000"/>
                </a:solidFill>
              </a:rPr>
              <a:t>: latest.log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D7690-03AF-47CF-8C3B-D3C4C30D1D80}"/>
              </a:ext>
            </a:extLst>
          </p:cNvPr>
          <p:cNvSpPr txBox="1"/>
          <p:nvPr/>
        </p:nvSpPr>
        <p:spPr>
          <a:xfrm>
            <a:off x="6418811" y="5785598"/>
            <a:ext cx="320135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더 이전 로그</a:t>
            </a:r>
            <a:r>
              <a:rPr lang="en-US" altLang="ko-KR" b="1" dirty="0">
                <a:solidFill>
                  <a:srgbClr val="FF0000"/>
                </a:solidFill>
              </a:rPr>
              <a:t>: until_</a:t>
            </a:r>
            <a:r>
              <a:rPr lang="ko-KR" altLang="en-US" b="1" dirty="0">
                <a:solidFill>
                  <a:srgbClr val="FF0000"/>
                </a:solidFill>
              </a:rPr>
              <a:t>시간</a:t>
            </a:r>
            <a:r>
              <a:rPr lang="en-US" altLang="ko-KR" b="1" dirty="0">
                <a:solidFill>
                  <a:srgbClr val="FF0000"/>
                </a:solidFill>
              </a:rPr>
              <a:t>.zip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직전 로그</a:t>
            </a:r>
            <a:r>
              <a:rPr lang="en-US" altLang="ko-KR" b="1" dirty="0">
                <a:solidFill>
                  <a:srgbClr val="FF0000"/>
                </a:solidFill>
              </a:rPr>
              <a:t>: until_</a:t>
            </a:r>
            <a:r>
              <a:rPr lang="ko-KR" altLang="en-US" b="1" dirty="0">
                <a:solidFill>
                  <a:srgbClr val="FF0000"/>
                </a:solidFill>
              </a:rPr>
              <a:t>시간</a:t>
            </a:r>
            <a:r>
              <a:rPr lang="en-US" altLang="ko-KR" b="1" dirty="0">
                <a:solidFill>
                  <a:srgbClr val="FF0000"/>
                </a:solidFill>
              </a:rPr>
              <a:t>.log</a:t>
            </a:r>
          </a:p>
        </p:txBody>
      </p:sp>
    </p:spTree>
    <p:extLst>
      <p:ext uri="{BB962C8B-B14F-4D97-AF65-F5344CB8AC3E}">
        <p14:creationId xmlns:p14="http://schemas.microsoft.com/office/powerpoint/2010/main" val="1310234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D4349-14D7-490E-8D35-6B94086B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Mocking</a:t>
            </a:r>
            <a:r>
              <a:rPr lang="ko-KR" altLang="en-US" dirty="0"/>
              <a:t>활용 예시 </a:t>
            </a:r>
            <a:r>
              <a:rPr lang="en-US" altLang="ko-KR" dirty="0"/>
              <a:t>@ Test Shell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6A393C-9657-4A4D-9D10-6C00D58C86A5}"/>
              </a:ext>
            </a:extLst>
          </p:cNvPr>
          <p:cNvSpPr txBox="1"/>
          <p:nvPr/>
        </p:nvSpPr>
        <p:spPr>
          <a:xfrm>
            <a:off x="511232" y="1039356"/>
            <a:ext cx="11526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SSD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를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Mocking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하여 실제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ssd.exe file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 없는 상태로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2BFEB-BDFA-46BE-9394-C62D3700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9" y="1551821"/>
            <a:ext cx="5643356" cy="5116182"/>
          </a:xfrm>
          <a:prstGeom prst="rect">
            <a:avLst/>
          </a:prstGeom>
        </p:spPr>
      </p:pic>
      <p:sp>
        <p:nvSpPr>
          <p:cNvPr id="27" name="설명선: 굽은 선 26">
            <a:extLst>
              <a:ext uri="{FF2B5EF4-FFF2-40B4-BE49-F238E27FC236}">
                <a16:creationId xmlns:a16="http://schemas.microsoft.com/office/drawing/2014/main" id="{FED5CD1E-FC74-4E5A-AEAA-0420B581BF0C}"/>
              </a:ext>
            </a:extLst>
          </p:cNvPr>
          <p:cNvSpPr/>
          <p:nvPr/>
        </p:nvSpPr>
        <p:spPr>
          <a:xfrm>
            <a:off x="3506064" y="2806320"/>
            <a:ext cx="1361440" cy="294448"/>
          </a:xfrm>
          <a:prstGeom prst="borderCallout2">
            <a:avLst>
              <a:gd name="adj1" fmla="val 49805"/>
              <a:gd name="adj2" fmla="val -2736"/>
              <a:gd name="adj3" fmla="val 65788"/>
              <a:gd name="adj4" fmla="val -28980"/>
              <a:gd name="adj5" fmla="val 112500"/>
              <a:gd name="adj6" fmla="val -4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실제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SSD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8" name="설명선: 굽은 선 27">
            <a:extLst>
              <a:ext uri="{FF2B5EF4-FFF2-40B4-BE49-F238E27FC236}">
                <a16:creationId xmlns:a16="http://schemas.microsoft.com/office/drawing/2014/main" id="{9C86B72B-A37D-4635-9879-393D2E9347C4}"/>
              </a:ext>
            </a:extLst>
          </p:cNvPr>
          <p:cNvSpPr/>
          <p:nvPr/>
        </p:nvSpPr>
        <p:spPr>
          <a:xfrm>
            <a:off x="3279086" y="5030713"/>
            <a:ext cx="1361440" cy="294448"/>
          </a:xfrm>
          <a:prstGeom prst="borderCallout2">
            <a:avLst>
              <a:gd name="adj1" fmla="val 49805"/>
              <a:gd name="adj2" fmla="val -2736"/>
              <a:gd name="adj3" fmla="val 65788"/>
              <a:gd name="adj4" fmla="val -28980"/>
              <a:gd name="adj5" fmla="val 112500"/>
              <a:gd name="adj6" fmla="val -4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SSD Mock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C9AB56E-D56C-4380-B816-27D4F522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33" y="2056362"/>
            <a:ext cx="5852638" cy="426989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8B40560-3205-4610-A9F4-1FFFB6F8E278}"/>
              </a:ext>
            </a:extLst>
          </p:cNvPr>
          <p:cNvSpPr/>
          <p:nvPr/>
        </p:nvSpPr>
        <p:spPr>
          <a:xfrm>
            <a:off x="6530597" y="2314042"/>
            <a:ext cx="1663713" cy="186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3D55CE3-4F9C-4F1D-B5C9-895B435DF012}"/>
              </a:ext>
            </a:extLst>
          </p:cNvPr>
          <p:cNvSpPr/>
          <p:nvPr/>
        </p:nvSpPr>
        <p:spPr>
          <a:xfrm>
            <a:off x="6530597" y="3022702"/>
            <a:ext cx="2963923" cy="360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B1CBA2-C257-4A18-9C1F-46535921CA5E}"/>
              </a:ext>
            </a:extLst>
          </p:cNvPr>
          <p:cNvSpPr/>
          <p:nvPr/>
        </p:nvSpPr>
        <p:spPr>
          <a:xfrm>
            <a:off x="6530597" y="4725041"/>
            <a:ext cx="2963923" cy="459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09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D4349-14D7-490E-8D35-6B94086B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Mocking</a:t>
            </a:r>
            <a:r>
              <a:rPr lang="ko-KR" altLang="en-US" dirty="0"/>
              <a:t>활용 예시 </a:t>
            </a:r>
            <a:r>
              <a:rPr lang="en-US" altLang="ko-KR" dirty="0"/>
              <a:t>@ Test Shell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4E2E7E-4A44-4451-B42F-5AFC624C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8" y="1580375"/>
            <a:ext cx="4095174" cy="35066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06D0B0-5B42-4EFC-B7CC-EE3A4FFA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10" y="1501021"/>
            <a:ext cx="4712492" cy="273347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91274E5-31B7-4E88-8986-EFC34527E352}"/>
              </a:ext>
            </a:extLst>
          </p:cNvPr>
          <p:cNvCxnSpPr>
            <a:cxnSpLocks/>
          </p:cNvCxnSpPr>
          <p:nvPr/>
        </p:nvCxnSpPr>
        <p:spPr>
          <a:xfrm flipV="1">
            <a:off x="1177047" y="1585609"/>
            <a:ext cx="3618689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6A393C-9657-4A4D-9D10-6C00D58C86A5}"/>
              </a:ext>
            </a:extLst>
          </p:cNvPr>
          <p:cNvSpPr txBox="1"/>
          <p:nvPr/>
        </p:nvSpPr>
        <p:spPr>
          <a:xfrm>
            <a:off x="511232" y="1039356"/>
            <a:ext cx="11526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Test Shell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을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Mocking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하여 동작들이 잘 호출되는지 평가 진행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79C3681-CB53-4052-9E0B-9EFF74A20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470" y="3122579"/>
            <a:ext cx="4069768" cy="3563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EB06F6-1A06-48AE-AA8C-5C848569B706}"/>
              </a:ext>
            </a:extLst>
          </p:cNvPr>
          <p:cNvSpPr/>
          <p:nvPr/>
        </p:nvSpPr>
        <p:spPr>
          <a:xfrm>
            <a:off x="8537358" y="5739321"/>
            <a:ext cx="2970463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833A7C-A20B-4E06-A951-BD2383A2D814}"/>
              </a:ext>
            </a:extLst>
          </p:cNvPr>
          <p:cNvSpPr/>
          <p:nvPr/>
        </p:nvSpPr>
        <p:spPr>
          <a:xfrm>
            <a:off x="8547087" y="3665827"/>
            <a:ext cx="2584222" cy="186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412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Shell refactoring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F9323-9185-4B58-A64D-F76C2DE469EF}"/>
              </a:ext>
            </a:extLst>
          </p:cNvPr>
          <p:cNvSpPr txBox="1"/>
          <p:nvPr/>
        </p:nvSpPr>
        <p:spPr>
          <a:xfrm>
            <a:off x="511232" y="1039356"/>
            <a:ext cx="11526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 목표</a:t>
            </a:r>
            <a:r>
              <a:rPr lang="en-US" altLang="ko-KR" sz="2400" dirty="0"/>
              <a:t>:SSD</a:t>
            </a:r>
            <a:r>
              <a:rPr lang="ko-KR" altLang="en-US" sz="2400" dirty="0"/>
              <a:t> 기능 확장 가능성을 고려하여 설계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F7CD04-83D2-4362-B237-C0A9A5A2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" y="2040942"/>
            <a:ext cx="12192000" cy="30333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9A1E7F-E074-4AED-8215-380D1974244F}"/>
              </a:ext>
            </a:extLst>
          </p:cNvPr>
          <p:cNvSpPr/>
          <p:nvPr/>
        </p:nvSpPr>
        <p:spPr>
          <a:xfrm>
            <a:off x="6178740" y="2328495"/>
            <a:ext cx="1695260" cy="81094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E84A63-2EA5-4FAF-B30F-46085C103306}"/>
              </a:ext>
            </a:extLst>
          </p:cNvPr>
          <p:cNvSpPr/>
          <p:nvPr/>
        </p:nvSpPr>
        <p:spPr>
          <a:xfrm>
            <a:off x="7103300" y="3426994"/>
            <a:ext cx="1695260" cy="96212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5907C-EEC2-4822-97CA-ECA924E80E7B}"/>
              </a:ext>
            </a:extLst>
          </p:cNvPr>
          <p:cNvSpPr txBox="1"/>
          <p:nvPr/>
        </p:nvSpPr>
        <p:spPr>
          <a:xfrm>
            <a:off x="7188930" y="4533786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SSD</a:t>
            </a:r>
            <a:r>
              <a:rPr lang="ko-KR" altLang="en-US" dirty="0">
                <a:solidFill>
                  <a:srgbClr val="0000FF"/>
                </a:solidFill>
              </a:rPr>
              <a:t> 병행 개발로 검증 불가하여 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>
                <a:solidFill>
                  <a:srgbClr val="0000FF"/>
                </a:solidFill>
              </a:rPr>
              <a:t>SSD Mock</a:t>
            </a:r>
            <a:r>
              <a:rPr lang="ko-KR" altLang="en-US" dirty="0">
                <a:solidFill>
                  <a:srgbClr val="0000FF"/>
                </a:solidFill>
              </a:rPr>
              <a:t>으로 대체하여 초기 개발</a:t>
            </a:r>
            <a:endParaRPr lang="en-US" altLang="ko-KR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886D8-060A-4FFC-8328-05ECDDAAAF3C}"/>
              </a:ext>
            </a:extLst>
          </p:cNvPr>
          <p:cNvSpPr txBox="1"/>
          <p:nvPr/>
        </p:nvSpPr>
        <p:spPr>
          <a:xfrm>
            <a:off x="5552607" y="4379897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SSD.exe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73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31B77F4-48C0-46E2-8A71-D4231E0B8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72"/>
          <a:stretch/>
        </p:blipFill>
        <p:spPr>
          <a:xfrm>
            <a:off x="8848376" y="1646022"/>
            <a:ext cx="3199608" cy="45658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9D5C3B1-07BD-421D-87E6-B2E2515E7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61"/>
          <a:stretch/>
        </p:blipFill>
        <p:spPr>
          <a:xfrm>
            <a:off x="253742" y="5328657"/>
            <a:ext cx="4208428" cy="1219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Shell 1</a:t>
            </a:r>
            <a:r>
              <a:rPr lang="ko-KR" altLang="en-US" dirty="0"/>
              <a:t>차 </a:t>
            </a:r>
            <a:r>
              <a:rPr lang="en-US" altLang="ko-KR" dirty="0"/>
              <a:t>refactoring(method</a:t>
            </a:r>
            <a:r>
              <a:rPr lang="ko-KR" altLang="en-US" dirty="0"/>
              <a:t>추상화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1F16-9AEC-4AAB-AD26-682365AD685F}"/>
              </a:ext>
            </a:extLst>
          </p:cNvPr>
          <p:cNvSpPr txBox="1"/>
          <p:nvPr/>
        </p:nvSpPr>
        <p:spPr>
          <a:xfrm>
            <a:off x="7449761" y="1384412"/>
            <a:ext cx="5401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C40B0F-4C35-4C36-8613-8BD8D11BA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415"/>
          <a:stretch/>
        </p:blipFill>
        <p:spPr>
          <a:xfrm>
            <a:off x="144017" y="1207307"/>
            <a:ext cx="4717232" cy="3318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111D9B-2E12-4DAD-8DC6-E034378BC22B}"/>
              </a:ext>
            </a:extLst>
          </p:cNvPr>
          <p:cNvSpPr txBox="1"/>
          <p:nvPr/>
        </p:nvSpPr>
        <p:spPr>
          <a:xfrm>
            <a:off x="0" y="4547637"/>
            <a:ext cx="617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Read</a:t>
            </a:r>
            <a:r>
              <a:rPr lang="ko-KR" altLang="en-US" sz="2400" dirty="0">
                <a:solidFill>
                  <a:srgbClr val="FF0000"/>
                </a:solidFill>
              </a:rPr>
              <a:t>와 </a:t>
            </a:r>
            <a:r>
              <a:rPr lang="en-US" altLang="ko-KR" sz="2400" dirty="0">
                <a:solidFill>
                  <a:srgbClr val="FF0000"/>
                </a:solidFill>
              </a:rPr>
              <a:t>Write</a:t>
            </a:r>
            <a:r>
              <a:rPr lang="ko-KR" altLang="en-US" sz="2400" dirty="0">
                <a:solidFill>
                  <a:srgbClr val="FF0000"/>
                </a:solidFill>
              </a:rPr>
              <a:t>에 대한 중복코드 발견 </a:t>
            </a:r>
            <a:endParaRPr lang="en-US" altLang="ko-KR" sz="2400" dirty="0">
              <a:solidFill>
                <a:srgbClr val="FF0000"/>
              </a:solidFill>
            </a:endParaRPr>
          </a:p>
          <a:p>
            <a:r>
              <a:rPr lang="en-US" altLang="ko-KR" sz="2400" dirty="0">
                <a:solidFill>
                  <a:srgbClr val="FF0000"/>
                </a:solidFill>
              </a:rPr>
              <a:t>( SSD Command </a:t>
            </a:r>
            <a:r>
              <a:rPr lang="ko-KR" altLang="en-US" sz="2400" dirty="0">
                <a:solidFill>
                  <a:srgbClr val="FF0000"/>
                </a:solidFill>
              </a:rPr>
              <a:t>생성 및 </a:t>
            </a:r>
            <a:r>
              <a:rPr lang="en-US" altLang="ko-KR" sz="2400" dirty="0">
                <a:solidFill>
                  <a:srgbClr val="FF0000"/>
                </a:solidFill>
              </a:rPr>
              <a:t>exe</a:t>
            </a:r>
            <a:r>
              <a:rPr lang="ko-KR" altLang="en-US" sz="2400" dirty="0">
                <a:solidFill>
                  <a:srgbClr val="FF0000"/>
                </a:solidFill>
              </a:rPr>
              <a:t>파일 실행 코드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3713BC-BC0A-4203-9F5C-AF1FF5001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477" y="5483677"/>
            <a:ext cx="4546282" cy="1074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F7F32F-766F-45CF-856C-C5178CDE0F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989"/>
          <a:stretch/>
        </p:blipFill>
        <p:spPr>
          <a:xfrm>
            <a:off x="4801930" y="1613470"/>
            <a:ext cx="4230104" cy="945994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D451528-BC19-4391-9B35-E6D41BD222D5}"/>
              </a:ext>
            </a:extLst>
          </p:cNvPr>
          <p:cNvSpPr/>
          <p:nvPr/>
        </p:nvSpPr>
        <p:spPr>
          <a:xfrm>
            <a:off x="5016607" y="2634397"/>
            <a:ext cx="3831769" cy="1278838"/>
          </a:xfrm>
          <a:prstGeom prst="rightArrow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CC166-BCFE-46A8-B530-0814BBD1269B}"/>
              </a:ext>
            </a:extLst>
          </p:cNvPr>
          <p:cNvSpPr txBox="1"/>
          <p:nvPr/>
        </p:nvSpPr>
        <p:spPr>
          <a:xfrm>
            <a:off x="5016607" y="3848784"/>
            <a:ext cx="423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000FF"/>
                </a:solidFill>
              </a:rPr>
              <a:t>공통 코드 추출하여 중복코드 제거 및 </a:t>
            </a:r>
            <a:br>
              <a:rPr lang="en-US" altLang="ko-KR" sz="1800" dirty="0">
                <a:solidFill>
                  <a:srgbClr val="0000FF"/>
                </a:solidFill>
              </a:rPr>
            </a:br>
            <a:r>
              <a:rPr lang="ko-KR" altLang="en-US" sz="1800" dirty="0">
                <a:solidFill>
                  <a:srgbClr val="0000FF"/>
                </a:solidFill>
              </a:rPr>
              <a:t>메서드 추상화 진행</a:t>
            </a:r>
          </a:p>
        </p:txBody>
      </p:sp>
    </p:spTree>
    <p:extLst>
      <p:ext uri="{BB962C8B-B14F-4D97-AF65-F5344CB8AC3E}">
        <p14:creationId xmlns:p14="http://schemas.microsoft.com/office/powerpoint/2010/main" val="1611082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Shell 1</a:t>
            </a:r>
            <a:r>
              <a:rPr lang="ko-KR" altLang="en-US" dirty="0"/>
              <a:t>차 </a:t>
            </a:r>
            <a:r>
              <a:rPr lang="en-US" altLang="ko-KR" dirty="0"/>
              <a:t>refactoring(Fixture)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12B85-C7D7-4D7E-ACD6-F908A1C62D8A}"/>
              </a:ext>
            </a:extLst>
          </p:cNvPr>
          <p:cNvSpPr txBox="1"/>
          <p:nvPr/>
        </p:nvSpPr>
        <p:spPr>
          <a:xfrm>
            <a:off x="487326" y="1280477"/>
            <a:ext cx="540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Fixture</a:t>
            </a:r>
            <a:r>
              <a:rPr lang="ko-KR" altLang="en-US" dirty="0"/>
              <a:t> 도입하여 중복 코드 제거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192D2D-C7BF-4AD9-8EF0-BC0D8371A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14"/>
          <a:stretch/>
        </p:blipFill>
        <p:spPr>
          <a:xfrm>
            <a:off x="487326" y="1916229"/>
            <a:ext cx="4518891" cy="4229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98B50F-66FE-470D-8B6C-5335EB73B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91" y="1850915"/>
            <a:ext cx="4257783" cy="4364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8EBF51D-71B8-47F2-BEFD-68703478932B}"/>
              </a:ext>
            </a:extLst>
          </p:cNvPr>
          <p:cNvSpPr/>
          <p:nvPr/>
        </p:nvSpPr>
        <p:spPr>
          <a:xfrm>
            <a:off x="5231287" y="3127245"/>
            <a:ext cx="1729426" cy="1278838"/>
          </a:xfrm>
          <a:prstGeom prst="rightArrow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BFEC9-E0FB-4050-8BD5-E3EABEF731B8}"/>
              </a:ext>
            </a:extLst>
          </p:cNvPr>
          <p:cNvSpPr/>
          <p:nvPr/>
        </p:nvSpPr>
        <p:spPr>
          <a:xfrm>
            <a:off x="7446891" y="1850915"/>
            <a:ext cx="3507248" cy="191574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689007-04C3-493D-AF3D-B9A0193BF0A3}"/>
              </a:ext>
            </a:extLst>
          </p:cNvPr>
          <p:cNvSpPr txBox="1"/>
          <p:nvPr/>
        </p:nvSpPr>
        <p:spPr>
          <a:xfrm>
            <a:off x="10007532" y="2064248"/>
            <a:ext cx="189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0000FF"/>
                </a:solidFill>
              </a:defRPr>
            </a:lvl1pPr>
          </a:lstStyle>
          <a:p>
            <a:r>
              <a:rPr lang="en-US" altLang="ko-KR" sz="1200" dirty="0"/>
              <a:t>Test</a:t>
            </a:r>
            <a:r>
              <a:rPr lang="ko-KR" altLang="en-US" sz="1200" dirty="0"/>
              <a:t> </a:t>
            </a:r>
            <a:r>
              <a:rPr lang="en-US" altLang="ko-KR" sz="1200" dirty="0"/>
              <a:t>Fixture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6A373-4BA7-4644-AF7C-2BABA7D17230}"/>
              </a:ext>
            </a:extLst>
          </p:cNvPr>
          <p:cNvSpPr/>
          <p:nvPr/>
        </p:nvSpPr>
        <p:spPr>
          <a:xfrm>
            <a:off x="7446891" y="3886734"/>
            <a:ext cx="3507248" cy="161225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58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80" y="310143"/>
            <a:ext cx="11128820" cy="6498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Shell refactoring - Command Pattern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F7C12-AAC1-491B-8500-0AF27C8E3FEC}"/>
              </a:ext>
            </a:extLst>
          </p:cNvPr>
          <p:cNvSpPr txBox="1"/>
          <p:nvPr/>
        </p:nvSpPr>
        <p:spPr>
          <a:xfrm>
            <a:off x="3013749" y="2209733"/>
            <a:ext cx="446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TestShell</a:t>
            </a:r>
            <a:r>
              <a:rPr lang="ko-KR" altLang="en-US" sz="1600" dirty="0">
                <a:solidFill>
                  <a:srgbClr val="FF0000"/>
                </a:solidFill>
              </a:rPr>
              <a:t>에 너무 많은 기능을 직접 담당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여러 기능이 모여 있고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day3~4 </a:t>
            </a:r>
            <a:r>
              <a:rPr lang="ko-KR" altLang="en-US" sz="1600" dirty="0">
                <a:solidFill>
                  <a:srgbClr val="FF0000"/>
                </a:solidFill>
              </a:rPr>
              <a:t>기능 추가로 인해 복잡도 증가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40A1DE-B480-480D-BB68-F543B05A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959" y="1319698"/>
            <a:ext cx="2521925" cy="4621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76A380-30D1-4C85-9365-101CC1F1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072" y="2284972"/>
            <a:ext cx="2145978" cy="2944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6621AB-1683-47B4-A95C-40673D724617}"/>
              </a:ext>
            </a:extLst>
          </p:cNvPr>
          <p:cNvSpPr txBox="1"/>
          <p:nvPr/>
        </p:nvSpPr>
        <p:spPr>
          <a:xfrm>
            <a:off x="199067" y="5229158"/>
            <a:ext cx="322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TestShell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class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CMD </a:t>
            </a:r>
            <a:r>
              <a:rPr lang="ko-KR" altLang="en-US" dirty="0">
                <a:solidFill>
                  <a:srgbClr val="FF0000"/>
                </a:solidFill>
              </a:rPr>
              <a:t>기능 포함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29170A2-0390-4154-904A-EA99F55573AA}"/>
              </a:ext>
            </a:extLst>
          </p:cNvPr>
          <p:cNvSpPr/>
          <p:nvPr/>
        </p:nvSpPr>
        <p:spPr>
          <a:xfrm>
            <a:off x="3639857" y="3220578"/>
            <a:ext cx="2521925" cy="1278838"/>
          </a:xfrm>
          <a:prstGeom prst="rightArrow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996F0D-7D25-49E7-81AC-D2024E15F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8" r="64845"/>
          <a:stretch/>
        </p:blipFill>
        <p:spPr>
          <a:xfrm>
            <a:off x="390355" y="1983962"/>
            <a:ext cx="2623394" cy="30333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F0E927-F331-4168-BCA7-21C7567A4BF0}"/>
              </a:ext>
            </a:extLst>
          </p:cNvPr>
          <p:cNvSpPr/>
          <p:nvPr/>
        </p:nvSpPr>
        <p:spPr>
          <a:xfrm>
            <a:off x="363657" y="2974773"/>
            <a:ext cx="2501459" cy="1310952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5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80" y="310143"/>
            <a:ext cx="11262366" cy="6498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Shell </a:t>
            </a:r>
            <a:r>
              <a:rPr lang="ko-KR" altLang="en-US" dirty="0" err="1"/>
              <a:t>리팩토링</a:t>
            </a:r>
            <a:r>
              <a:rPr lang="en-US" altLang="ko-KR" dirty="0"/>
              <a:t>-Command Pattern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8E3E06-DCA0-4082-9E13-5F62AC950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889" y="1322620"/>
            <a:ext cx="5340536" cy="26658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57ED60-D532-48BD-9043-CCD9EFD6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889" y="4682892"/>
            <a:ext cx="4752975" cy="1704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8B07C3-30A2-4A0A-B4A5-39FA32CF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39" y="2104975"/>
            <a:ext cx="3733800" cy="20764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21C14C9-8100-4669-A3A8-4B053CDA6793}"/>
              </a:ext>
            </a:extLst>
          </p:cNvPr>
          <p:cNvSpPr/>
          <p:nvPr/>
        </p:nvSpPr>
        <p:spPr>
          <a:xfrm>
            <a:off x="4836440" y="2655554"/>
            <a:ext cx="1729426" cy="964339"/>
          </a:xfrm>
          <a:prstGeom prst="rightArrow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4A4C1E-B42A-4FE6-ADAE-592CEEC46D91}"/>
              </a:ext>
            </a:extLst>
          </p:cNvPr>
          <p:cNvSpPr/>
          <p:nvPr/>
        </p:nvSpPr>
        <p:spPr>
          <a:xfrm>
            <a:off x="6689889" y="1322620"/>
            <a:ext cx="2246721" cy="33178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EA94DD-3284-46E3-880A-E7F15CA734C9}"/>
              </a:ext>
            </a:extLst>
          </p:cNvPr>
          <p:cNvSpPr/>
          <p:nvPr/>
        </p:nvSpPr>
        <p:spPr>
          <a:xfrm>
            <a:off x="6689889" y="4657853"/>
            <a:ext cx="2246721" cy="33178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7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80" y="310143"/>
            <a:ext cx="11262366" cy="6498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Shell </a:t>
            </a:r>
            <a:r>
              <a:rPr lang="ko-KR" altLang="en-US" dirty="0" err="1"/>
              <a:t>리팩토링</a:t>
            </a:r>
            <a:r>
              <a:rPr lang="en-US" altLang="ko-KR" dirty="0"/>
              <a:t>-Command Pattern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F7C12-AAC1-491B-8500-0AF27C8E3FEC}"/>
              </a:ext>
            </a:extLst>
          </p:cNvPr>
          <p:cNvSpPr txBox="1"/>
          <p:nvPr/>
        </p:nvSpPr>
        <p:spPr>
          <a:xfrm>
            <a:off x="339279" y="1170980"/>
            <a:ext cx="1144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/>
              <a:t>TeshShell</a:t>
            </a:r>
            <a:r>
              <a:rPr lang="ko-KR" altLang="en-US" sz="1800" dirty="0"/>
              <a:t>에서 각 </a:t>
            </a:r>
            <a:r>
              <a:rPr lang="en-US" altLang="ko-KR" sz="1800" dirty="0">
                <a:solidFill>
                  <a:srgbClr val="0000FF"/>
                </a:solidFill>
              </a:rPr>
              <a:t>Command</a:t>
            </a:r>
            <a:r>
              <a:rPr lang="ko-KR" altLang="en-US" sz="1800" dirty="0">
                <a:solidFill>
                  <a:srgbClr val="0000FF"/>
                </a:solidFill>
              </a:rPr>
              <a:t>를 클래스</a:t>
            </a:r>
            <a:r>
              <a:rPr lang="ko-KR" altLang="en-US" sz="1800" dirty="0"/>
              <a:t>로 분리하여</a:t>
            </a:r>
            <a:r>
              <a:rPr lang="en-US" altLang="ko-KR" sz="1800" dirty="0"/>
              <a:t>, Command </a:t>
            </a:r>
            <a:r>
              <a:rPr lang="ko-KR" altLang="en-US" sz="1800" dirty="0">
                <a:solidFill>
                  <a:srgbClr val="0000FF"/>
                </a:solidFill>
              </a:rPr>
              <a:t>세부사항에 의존하지 않도록 추상화 </a:t>
            </a:r>
            <a:r>
              <a:rPr lang="ko-KR" altLang="en-US" sz="1800" dirty="0"/>
              <a:t>작업 진행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0A9F6D-A0B7-4EDD-A0AC-F0BABC60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00" y="1762641"/>
            <a:ext cx="7261568" cy="46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82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Shell </a:t>
            </a: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- Simple Factory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F7C12-AAC1-491B-8500-0AF27C8E3FEC}"/>
              </a:ext>
            </a:extLst>
          </p:cNvPr>
          <p:cNvSpPr txBox="1"/>
          <p:nvPr/>
        </p:nvSpPr>
        <p:spPr>
          <a:xfrm>
            <a:off x="970876" y="120793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Test </a:t>
            </a:r>
            <a:r>
              <a:rPr lang="en-US" altLang="ko-KR" sz="1800" dirty="0">
                <a:solidFill>
                  <a:srgbClr val="0000FF"/>
                </a:solidFill>
              </a:rPr>
              <a:t>Shell</a:t>
            </a:r>
            <a:r>
              <a:rPr lang="ko-KR" altLang="en-US" sz="1800" dirty="0">
                <a:solidFill>
                  <a:srgbClr val="0000FF"/>
                </a:solidFill>
              </a:rPr>
              <a:t>의 요청</a:t>
            </a:r>
            <a:r>
              <a:rPr lang="ko-KR" altLang="en-US" sz="1800" dirty="0"/>
              <a:t>에 따라 </a:t>
            </a:r>
            <a:r>
              <a:rPr lang="en-US" altLang="ko-KR" sz="1800" dirty="0"/>
              <a:t>Command </a:t>
            </a:r>
            <a:r>
              <a:rPr lang="ko-KR" altLang="en-US" sz="1800" dirty="0"/>
              <a:t>타입에 맞는 </a:t>
            </a:r>
            <a:r>
              <a:rPr lang="en-US" altLang="ko-KR" sz="1800" dirty="0">
                <a:solidFill>
                  <a:srgbClr val="0000FF"/>
                </a:solidFill>
              </a:rPr>
              <a:t>Command </a:t>
            </a:r>
            <a:r>
              <a:rPr lang="ko-KR" altLang="en-US" sz="1800" dirty="0">
                <a:solidFill>
                  <a:srgbClr val="0000FF"/>
                </a:solidFill>
              </a:rPr>
              <a:t>객체 생성 및 반환</a:t>
            </a:r>
            <a:r>
              <a:rPr lang="ko-KR" altLang="en-US" sz="1800" dirty="0"/>
              <a:t>하는 역할 수행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B9191C-F5FC-42D1-B5C6-06E776EF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3" y="2009874"/>
            <a:ext cx="7364791" cy="44427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670DD4-6E3C-48AE-AB02-7E4ECDAFAC02}"/>
              </a:ext>
            </a:extLst>
          </p:cNvPr>
          <p:cNvSpPr/>
          <p:nvPr/>
        </p:nvSpPr>
        <p:spPr>
          <a:xfrm>
            <a:off x="1461155" y="3327662"/>
            <a:ext cx="3091991" cy="29411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0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FB4F3-4A36-4BA1-A90A-87421438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팀원 소개 및 역할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E3FACD-B312-4B83-91F1-2455D535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225" b="41578"/>
          <a:stretch/>
        </p:blipFill>
        <p:spPr>
          <a:xfrm>
            <a:off x="1231639" y="1126770"/>
            <a:ext cx="9507895" cy="402917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834950-F695-4D1E-B99A-152EF5466355}"/>
              </a:ext>
            </a:extLst>
          </p:cNvPr>
          <p:cNvSpPr/>
          <p:nvPr/>
        </p:nvSpPr>
        <p:spPr>
          <a:xfrm>
            <a:off x="923731" y="1037945"/>
            <a:ext cx="9993085" cy="418345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F774FF9-FDA7-49BC-BD8D-7C3F8B7F3AFB}"/>
              </a:ext>
            </a:extLst>
          </p:cNvPr>
          <p:cNvGrpSpPr/>
          <p:nvPr/>
        </p:nvGrpSpPr>
        <p:grpSpPr>
          <a:xfrm>
            <a:off x="1466404" y="5346477"/>
            <a:ext cx="1428596" cy="1148111"/>
            <a:chOff x="1410262" y="5321783"/>
            <a:chExt cx="1428596" cy="1148111"/>
          </a:xfrm>
        </p:grpSpPr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5CFA3D16-90BF-4023-8FA7-027C486C54CD}"/>
                </a:ext>
              </a:extLst>
            </p:cNvPr>
            <p:cNvSpPr txBox="1"/>
            <p:nvPr/>
          </p:nvSpPr>
          <p:spPr>
            <a:xfrm>
              <a:off x="1762923" y="532178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 err="1"/>
                <a:t>김윤배</a:t>
              </a:r>
              <a:endParaRPr lang="ko-KR" altLang="en-US" dirty="0"/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ABE498F4-727F-451A-834D-3F63803D09F4}"/>
                </a:ext>
              </a:extLst>
            </p:cNvPr>
            <p:cNvSpPr txBox="1"/>
            <p:nvPr/>
          </p:nvSpPr>
          <p:spPr>
            <a:xfrm>
              <a:off x="1410262" y="5731230"/>
              <a:ext cx="142859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 err="1"/>
                <a:t>Architecturing</a:t>
              </a:r>
              <a:endParaRPr lang="en-US" altLang="ko-KR" dirty="0"/>
            </a:p>
            <a:p>
              <a:r>
                <a:rPr lang="en-US" altLang="ko-KR" dirty="0"/>
                <a:t>Read algorithm</a:t>
              </a:r>
            </a:p>
            <a:p>
              <a:r>
                <a:rPr lang="en-US" altLang="ko-KR" dirty="0"/>
                <a:t>refactoring</a:t>
              </a:r>
              <a:endParaRPr lang="ko-KR" altLang="en-US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51F09-D7C8-4730-BFF1-FB4502322EF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05" y="5653286"/>
              <a:ext cx="12223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0087568-F09E-4F63-8005-CD9C09BAF3F2}"/>
              </a:ext>
            </a:extLst>
          </p:cNvPr>
          <p:cNvGrpSpPr/>
          <p:nvPr/>
        </p:nvGrpSpPr>
        <p:grpSpPr>
          <a:xfrm>
            <a:off x="4274396" y="5346477"/>
            <a:ext cx="1438214" cy="932667"/>
            <a:chOff x="4218254" y="5321783"/>
            <a:chExt cx="1438214" cy="932667"/>
          </a:xfrm>
        </p:grpSpPr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23DA9B97-D335-4142-93CE-714860A54477}"/>
                </a:ext>
              </a:extLst>
            </p:cNvPr>
            <p:cNvSpPr txBox="1"/>
            <p:nvPr/>
          </p:nvSpPr>
          <p:spPr>
            <a:xfrm>
              <a:off x="4575724" y="532178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 err="1"/>
                <a:t>민광원</a:t>
              </a:r>
              <a:endParaRPr lang="ko-KR" altLang="en-US" dirty="0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0689791-715A-4AA4-B4C1-3F34DA416EE7}"/>
                </a:ext>
              </a:extLst>
            </p:cNvPr>
            <p:cNvCxnSpPr>
              <a:cxnSpLocks/>
            </p:cNvCxnSpPr>
            <p:nvPr/>
          </p:nvCxnSpPr>
          <p:spPr>
            <a:xfrm>
              <a:off x="4326206" y="5653286"/>
              <a:ext cx="12223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25">
              <a:extLst>
                <a:ext uri="{FF2B5EF4-FFF2-40B4-BE49-F238E27FC236}">
                  <a16:creationId xmlns:a16="http://schemas.microsoft.com/office/drawing/2014/main" id="{5F7D051F-D10A-432A-A0D7-CD14BA7398B5}"/>
                </a:ext>
              </a:extLst>
            </p:cNvPr>
            <p:cNvSpPr txBox="1"/>
            <p:nvPr/>
          </p:nvSpPr>
          <p:spPr>
            <a:xfrm>
              <a:off x="4218254" y="5731230"/>
              <a:ext cx="1438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/>
                <a:t>CMD parser</a:t>
              </a:r>
            </a:p>
            <a:p>
              <a:r>
                <a:rPr lang="en-US" altLang="ko-KR" dirty="0"/>
                <a:t>Erase algorithm</a:t>
              </a:r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CDB58A-7CCE-4440-B4BA-DEE8CBAC0B08}"/>
              </a:ext>
            </a:extLst>
          </p:cNvPr>
          <p:cNvGrpSpPr/>
          <p:nvPr/>
        </p:nvGrpSpPr>
        <p:grpSpPr>
          <a:xfrm>
            <a:off x="2890437" y="5346477"/>
            <a:ext cx="1388522" cy="932667"/>
            <a:chOff x="2829732" y="5321783"/>
            <a:chExt cx="1388522" cy="932667"/>
          </a:xfrm>
        </p:grpSpPr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8DE0733A-5170-4D02-AAF2-5297F4449049}"/>
                </a:ext>
              </a:extLst>
            </p:cNvPr>
            <p:cNvSpPr txBox="1"/>
            <p:nvPr/>
          </p:nvSpPr>
          <p:spPr>
            <a:xfrm>
              <a:off x="3162356" y="532178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 err="1"/>
                <a:t>이성균</a:t>
              </a:r>
              <a:endParaRPr lang="ko-KR" altLang="en-US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0330F29-F54A-484E-AB60-BCEE2003B520}"/>
                </a:ext>
              </a:extLst>
            </p:cNvPr>
            <p:cNvCxnSpPr>
              <a:cxnSpLocks/>
            </p:cNvCxnSpPr>
            <p:nvPr/>
          </p:nvCxnSpPr>
          <p:spPr>
            <a:xfrm>
              <a:off x="2912838" y="5653286"/>
              <a:ext cx="12223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26">
              <a:extLst>
                <a:ext uri="{FF2B5EF4-FFF2-40B4-BE49-F238E27FC236}">
                  <a16:creationId xmlns:a16="http://schemas.microsoft.com/office/drawing/2014/main" id="{A16492D9-5FDA-445D-94BA-F1C56C7A2271}"/>
                </a:ext>
              </a:extLst>
            </p:cNvPr>
            <p:cNvSpPr txBox="1"/>
            <p:nvPr/>
          </p:nvSpPr>
          <p:spPr>
            <a:xfrm>
              <a:off x="2829732" y="5731230"/>
              <a:ext cx="1388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/>
                <a:t>TDD</a:t>
              </a:r>
            </a:p>
            <a:p>
              <a:r>
                <a:rPr lang="en-US" altLang="ko-KR" dirty="0"/>
                <a:t>Write algorithm</a:t>
              </a:r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491C54-FC28-49E0-9CF3-1ECF92FBE738}"/>
              </a:ext>
            </a:extLst>
          </p:cNvPr>
          <p:cNvGrpSpPr/>
          <p:nvPr/>
        </p:nvGrpSpPr>
        <p:grpSpPr>
          <a:xfrm>
            <a:off x="5976266" y="5346477"/>
            <a:ext cx="1367682" cy="932667"/>
            <a:chOff x="5816427" y="5321783"/>
            <a:chExt cx="1367682" cy="932667"/>
          </a:xfrm>
        </p:grpSpPr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D60E0A54-98C0-4F4A-8952-ED80ACC51895}"/>
                </a:ext>
              </a:extLst>
            </p:cNvPr>
            <p:cNvSpPr txBox="1"/>
            <p:nvPr/>
          </p:nvSpPr>
          <p:spPr>
            <a:xfrm>
              <a:off x="5899783" y="5321783"/>
              <a:ext cx="1200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 err="1"/>
                <a:t>진수언</a:t>
              </a:r>
              <a:r>
                <a:rPr lang="en-US" altLang="ko-KR" dirty="0"/>
                <a:t>(</a:t>
              </a:r>
              <a:r>
                <a:rPr lang="ko-KR" altLang="en-US" dirty="0"/>
                <a:t>팀장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671EBD1-9BA9-48B4-B79C-8A04FB875F85}"/>
                </a:ext>
              </a:extLst>
            </p:cNvPr>
            <p:cNvCxnSpPr>
              <a:cxnSpLocks/>
            </p:cNvCxnSpPr>
            <p:nvPr/>
          </p:nvCxnSpPr>
          <p:spPr>
            <a:xfrm>
              <a:off x="5889113" y="5653286"/>
              <a:ext cx="12223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AF34FD2B-F837-48B6-915E-04EB8D8419E5}"/>
                </a:ext>
              </a:extLst>
            </p:cNvPr>
            <p:cNvSpPr txBox="1"/>
            <p:nvPr/>
          </p:nvSpPr>
          <p:spPr>
            <a:xfrm>
              <a:off x="5816427" y="573123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/>
                <a:t>CMD parser</a:t>
              </a:r>
            </a:p>
            <a:p>
              <a:r>
                <a:rPr lang="en-US" altLang="ko-KR" dirty="0"/>
                <a:t>File IO, Logger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CB0418-3CF7-40B8-907A-444BF7AFF8FE}"/>
              </a:ext>
            </a:extLst>
          </p:cNvPr>
          <p:cNvGrpSpPr/>
          <p:nvPr/>
        </p:nvGrpSpPr>
        <p:grpSpPr>
          <a:xfrm>
            <a:off x="7505890" y="5346477"/>
            <a:ext cx="1222310" cy="1148111"/>
            <a:chOff x="7353652" y="5321783"/>
            <a:chExt cx="1222310" cy="1148111"/>
          </a:xfrm>
        </p:grpSpPr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71BCFB84-E395-42C8-BAF9-61F40C3334F0}"/>
                </a:ext>
              </a:extLst>
            </p:cNvPr>
            <p:cNvSpPr txBox="1"/>
            <p:nvPr/>
          </p:nvSpPr>
          <p:spPr>
            <a:xfrm>
              <a:off x="7603170" y="532178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 err="1"/>
                <a:t>배은초</a:t>
              </a:r>
              <a:endParaRPr lang="ko-KR" altLang="en-US" dirty="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B3CEF17-0B21-4BD2-8A86-CE6EB8B7EED6}"/>
                </a:ext>
              </a:extLst>
            </p:cNvPr>
            <p:cNvCxnSpPr>
              <a:cxnSpLocks/>
            </p:cNvCxnSpPr>
            <p:nvPr/>
          </p:nvCxnSpPr>
          <p:spPr>
            <a:xfrm>
              <a:off x="7353652" y="5653286"/>
              <a:ext cx="12223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28">
              <a:extLst>
                <a:ext uri="{FF2B5EF4-FFF2-40B4-BE49-F238E27FC236}">
                  <a16:creationId xmlns:a16="http://schemas.microsoft.com/office/drawing/2014/main" id="{438C1D50-3293-441B-9CFB-08CB9B9963FD}"/>
                </a:ext>
              </a:extLst>
            </p:cNvPr>
            <p:cNvSpPr txBox="1"/>
            <p:nvPr/>
          </p:nvSpPr>
          <p:spPr>
            <a:xfrm>
              <a:off x="7389970" y="5731230"/>
              <a:ext cx="11496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/>
                <a:t>Read, Flush</a:t>
              </a:r>
            </a:p>
            <a:p>
              <a:r>
                <a:rPr lang="en-US" altLang="ko-KR" dirty="0"/>
                <a:t>Refactoring</a:t>
              </a:r>
            </a:p>
            <a:p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7A7DAE9-2BAF-43EB-81E6-F6E0CB02841A}"/>
              </a:ext>
            </a:extLst>
          </p:cNvPr>
          <p:cNvGrpSpPr/>
          <p:nvPr/>
        </p:nvGrpSpPr>
        <p:grpSpPr>
          <a:xfrm>
            <a:off x="8890142" y="5346477"/>
            <a:ext cx="1222310" cy="1148111"/>
            <a:chOff x="8918842" y="5321783"/>
            <a:chExt cx="1222310" cy="1148111"/>
          </a:xfrm>
        </p:grpSpPr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B94A18B0-0E89-4166-8D97-B689AC8C40E6}"/>
                </a:ext>
              </a:extLst>
            </p:cNvPr>
            <p:cNvSpPr txBox="1"/>
            <p:nvPr/>
          </p:nvSpPr>
          <p:spPr>
            <a:xfrm>
              <a:off x="9168360" y="532178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/>
                <a:t>최형석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8F2F095-5FEF-4709-AE42-110FB6B84FBF}"/>
                </a:ext>
              </a:extLst>
            </p:cNvPr>
            <p:cNvCxnSpPr>
              <a:cxnSpLocks/>
            </p:cNvCxnSpPr>
            <p:nvPr/>
          </p:nvCxnSpPr>
          <p:spPr>
            <a:xfrm>
              <a:off x="8918842" y="5653286"/>
              <a:ext cx="12223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29">
              <a:extLst>
                <a:ext uri="{FF2B5EF4-FFF2-40B4-BE49-F238E27FC236}">
                  <a16:creationId xmlns:a16="http://schemas.microsoft.com/office/drawing/2014/main" id="{44227767-C85D-400C-A641-57E7FDA86610}"/>
                </a:ext>
              </a:extLst>
            </p:cNvPr>
            <p:cNvSpPr txBox="1"/>
            <p:nvPr/>
          </p:nvSpPr>
          <p:spPr>
            <a:xfrm>
              <a:off x="8944741" y="5731230"/>
              <a:ext cx="117051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/>
                <a:t>Write, Erase</a:t>
              </a:r>
            </a:p>
            <a:p>
              <a:r>
                <a:rPr lang="en-US" altLang="ko-KR" dirty="0"/>
                <a:t>Refactoring</a:t>
              </a:r>
            </a:p>
            <a:p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CC6AED-98DC-468F-8FBB-C370C42CC377}"/>
              </a:ext>
            </a:extLst>
          </p:cNvPr>
          <p:cNvSpPr/>
          <p:nvPr/>
        </p:nvSpPr>
        <p:spPr>
          <a:xfrm>
            <a:off x="1466404" y="5299342"/>
            <a:ext cx="4181907" cy="136181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DF26955-FDE6-40C6-A99B-CB3299914F55}"/>
              </a:ext>
            </a:extLst>
          </p:cNvPr>
          <p:cNvSpPr/>
          <p:nvPr/>
        </p:nvSpPr>
        <p:spPr>
          <a:xfrm>
            <a:off x="5878797" y="5299342"/>
            <a:ext cx="4386575" cy="1361817"/>
          </a:xfrm>
          <a:prstGeom prst="rect">
            <a:avLst/>
          </a:prstGeom>
          <a:noFill/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B27031D-E79B-4DBD-A18A-848780313488}"/>
              </a:ext>
            </a:extLst>
          </p:cNvPr>
          <p:cNvSpPr/>
          <p:nvPr/>
        </p:nvSpPr>
        <p:spPr>
          <a:xfrm>
            <a:off x="4549348" y="6387786"/>
            <a:ext cx="1150504" cy="32908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SSD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B097FE9-BF31-4D3F-89B5-CBDC44E38DFB}"/>
              </a:ext>
            </a:extLst>
          </p:cNvPr>
          <p:cNvSpPr/>
          <p:nvPr/>
        </p:nvSpPr>
        <p:spPr>
          <a:xfrm>
            <a:off x="9168691" y="6387786"/>
            <a:ext cx="1150504" cy="329086"/>
          </a:xfrm>
          <a:prstGeom prst="roundRect">
            <a:avLst/>
          </a:prstGeom>
          <a:noFill/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Test Shell</a:t>
            </a:r>
            <a:endParaRPr lang="ko-KR" alt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402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80" y="310143"/>
            <a:ext cx="11273600" cy="6498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Shell </a:t>
            </a: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Command &amp; Simple Factory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50801B-AE8D-4F4A-8FCC-D953E4BB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05" y="1528183"/>
            <a:ext cx="5362575" cy="1466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87D51F-BE19-4A39-98EB-68187F6E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7" y="1324587"/>
            <a:ext cx="3969813" cy="5006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17CB7A-8245-4F72-8C0E-42AB1D121869}"/>
              </a:ext>
            </a:extLst>
          </p:cNvPr>
          <p:cNvSpPr/>
          <p:nvPr/>
        </p:nvSpPr>
        <p:spPr>
          <a:xfrm>
            <a:off x="6745850" y="1950955"/>
            <a:ext cx="3701169" cy="41124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A3A551-F56F-423C-9060-F574E4191E12}"/>
              </a:ext>
            </a:extLst>
          </p:cNvPr>
          <p:cNvSpPr/>
          <p:nvPr/>
        </p:nvSpPr>
        <p:spPr>
          <a:xfrm>
            <a:off x="6745850" y="2583789"/>
            <a:ext cx="3701169" cy="20118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6C309A-8C32-4DBD-852B-F55349EB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955" y="3216622"/>
            <a:ext cx="5772045" cy="18674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975E8A-58C8-45B1-B443-F24269943F70}"/>
              </a:ext>
            </a:extLst>
          </p:cNvPr>
          <p:cNvSpPr/>
          <p:nvPr/>
        </p:nvSpPr>
        <p:spPr>
          <a:xfrm>
            <a:off x="6851118" y="4047639"/>
            <a:ext cx="2999894" cy="20539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2F4E67-F839-44A4-97C6-ABF310386857}"/>
              </a:ext>
            </a:extLst>
          </p:cNvPr>
          <p:cNvSpPr/>
          <p:nvPr/>
        </p:nvSpPr>
        <p:spPr>
          <a:xfrm>
            <a:off x="6851118" y="4521654"/>
            <a:ext cx="2999894" cy="20539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7D9178C-2AC8-4814-88E8-5E02CE9401F2}"/>
              </a:ext>
            </a:extLst>
          </p:cNvPr>
          <p:cNvSpPr/>
          <p:nvPr/>
        </p:nvSpPr>
        <p:spPr>
          <a:xfrm>
            <a:off x="5062683" y="2872369"/>
            <a:ext cx="1140154" cy="1369231"/>
          </a:xfrm>
          <a:prstGeom prst="rightArrow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7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Shell </a:t>
            </a: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– Singleton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F7C12-AAC1-491B-8500-0AF27C8E3FEC}"/>
              </a:ext>
            </a:extLst>
          </p:cNvPr>
          <p:cNvSpPr txBox="1"/>
          <p:nvPr/>
        </p:nvSpPr>
        <p:spPr>
          <a:xfrm>
            <a:off x="605979" y="1189836"/>
            <a:ext cx="1025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Logger</a:t>
            </a:r>
            <a:r>
              <a:rPr lang="ko-KR" altLang="en-US" sz="1800" dirty="0"/>
              <a:t>는 어디서든 사용될 수 있으나 </a:t>
            </a:r>
            <a:r>
              <a:rPr lang="ko-KR" altLang="en-US" sz="1800" dirty="0">
                <a:solidFill>
                  <a:srgbClr val="0000FF"/>
                </a:solidFill>
              </a:rPr>
              <a:t>객체는 하나</a:t>
            </a:r>
            <a:r>
              <a:rPr lang="ko-KR" altLang="en-US" sz="1800" dirty="0"/>
              <a:t>만 있어도 되므로 </a:t>
            </a:r>
            <a:r>
              <a:rPr lang="en-US" altLang="ko-KR" sz="1800" dirty="0">
                <a:solidFill>
                  <a:srgbClr val="0000FF"/>
                </a:solidFill>
              </a:rPr>
              <a:t>Singleton Pattern </a:t>
            </a:r>
            <a:r>
              <a:rPr lang="ko-KR" altLang="en-US" sz="1800" dirty="0"/>
              <a:t>적용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3290D9-00E2-4B4E-9D47-87C94CD7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24" y="2112620"/>
            <a:ext cx="5706410" cy="34043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3C0424-5568-4BA7-94EB-391A57595DB6}"/>
              </a:ext>
            </a:extLst>
          </p:cNvPr>
          <p:cNvSpPr/>
          <p:nvPr/>
        </p:nvSpPr>
        <p:spPr>
          <a:xfrm>
            <a:off x="2065240" y="3382136"/>
            <a:ext cx="1630837" cy="218902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ACE9AB-C741-4935-820D-A0FF140527FD}"/>
              </a:ext>
            </a:extLst>
          </p:cNvPr>
          <p:cNvGrpSpPr/>
          <p:nvPr/>
        </p:nvGrpSpPr>
        <p:grpSpPr>
          <a:xfrm>
            <a:off x="7220339" y="1667742"/>
            <a:ext cx="4204437" cy="2602709"/>
            <a:chOff x="605980" y="2132847"/>
            <a:chExt cx="4563133" cy="297104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69BBFEC-363C-4DA2-9407-861EB808B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980" y="2132847"/>
              <a:ext cx="4563133" cy="197172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B90D35A-C29A-493A-8C27-EEE3606B04F6}"/>
                </a:ext>
              </a:extLst>
            </p:cNvPr>
            <p:cNvSpPr/>
            <p:nvPr/>
          </p:nvSpPr>
          <p:spPr>
            <a:xfrm>
              <a:off x="1103257" y="2572984"/>
              <a:ext cx="2246254" cy="334525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B88F787-338A-4AFB-B6D5-3C4710901FC2}"/>
                </a:ext>
              </a:extLst>
            </p:cNvPr>
            <p:cNvSpPr/>
            <p:nvPr/>
          </p:nvSpPr>
          <p:spPr>
            <a:xfrm>
              <a:off x="1103257" y="3347646"/>
              <a:ext cx="3016255" cy="707247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40CCE58-2AFA-49ED-BC17-378B884C7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545" y="4089861"/>
              <a:ext cx="2659009" cy="101402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6C981D-AE94-42D1-955E-1172840B44F2}"/>
                </a:ext>
              </a:extLst>
            </p:cNvPr>
            <p:cNvSpPr/>
            <p:nvPr/>
          </p:nvSpPr>
          <p:spPr>
            <a:xfrm>
              <a:off x="1103257" y="4200591"/>
              <a:ext cx="2179584" cy="707247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DF737F-AFF6-40DE-A01D-CEDEC6ED7B1B}"/>
              </a:ext>
            </a:extLst>
          </p:cNvPr>
          <p:cNvGrpSpPr/>
          <p:nvPr/>
        </p:nvGrpSpPr>
        <p:grpSpPr>
          <a:xfrm>
            <a:off x="6895616" y="4544936"/>
            <a:ext cx="5184876" cy="895321"/>
            <a:chOff x="6806019" y="2028911"/>
            <a:chExt cx="5184876" cy="89532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73C9A7B-F261-4068-B3E9-B22AE4379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9419"/>
            <a:stretch/>
          </p:blipFill>
          <p:spPr>
            <a:xfrm>
              <a:off x="6806019" y="2028911"/>
              <a:ext cx="5184876" cy="895321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4BB914A-C478-419F-8D9A-9992B351F193}"/>
                </a:ext>
              </a:extLst>
            </p:cNvPr>
            <p:cNvSpPr/>
            <p:nvPr/>
          </p:nvSpPr>
          <p:spPr>
            <a:xfrm>
              <a:off x="6915737" y="2460576"/>
              <a:ext cx="5075158" cy="334525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6D6A15-774C-4CD7-AC60-D92C19DD4A08}"/>
              </a:ext>
            </a:extLst>
          </p:cNvPr>
          <p:cNvGrpSpPr/>
          <p:nvPr/>
        </p:nvGrpSpPr>
        <p:grpSpPr>
          <a:xfrm>
            <a:off x="7022575" y="5718461"/>
            <a:ext cx="4805267" cy="895321"/>
            <a:chOff x="6995071" y="4554214"/>
            <a:chExt cx="4805267" cy="89532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FBB7027-187A-46FB-87CE-00CBEB6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071" y="4554214"/>
              <a:ext cx="4805267" cy="89532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3010328-C216-4A0A-B3E8-FBDDC11AAF27}"/>
                </a:ext>
              </a:extLst>
            </p:cNvPr>
            <p:cNvSpPr/>
            <p:nvPr/>
          </p:nvSpPr>
          <p:spPr>
            <a:xfrm>
              <a:off x="7120762" y="4951273"/>
              <a:ext cx="4679576" cy="334525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7869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B5B4-FCD0-4224-91C1-CCA1D1D8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Shell </a:t>
            </a:r>
            <a:r>
              <a:rPr lang="ko-KR" altLang="en-US" dirty="0"/>
              <a:t>최종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501FB9-275B-4DED-816E-1B03D0A3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559692"/>
            <a:ext cx="11156373" cy="49881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0C77D0-A24E-49C5-81D1-BD9B6DD941F0}"/>
              </a:ext>
            </a:extLst>
          </p:cNvPr>
          <p:cNvSpPr/>
          <p:nvPr/>
        </p:nvSpPr>
        <p:spPr>
          <a:xfrm>
            <a:off x="5140570" y="1544452"/>
            <a:ext cx="3556389" cy="334758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F6FF7E-9DF7-4A63-B5FD-ED0649967C31}"/>
              </a:ext>
            </a:extLst>
          </p:cNvPr>
          <p:cNvSpPr/>
          <p:nvPr/>
        </p:nvSpPr>
        <p:spPr>
          <a:xfrm>
            <a:off x="3058922" y="4892040"/>
            <a:ext cx="1441957" cy="10922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0D75E8-9366-4F85-8ECB-16C55D3FA49A}"/>
              </a:ext>
            </a:extLst>
          </p:cNvPr>
          <p:cNvSpPr/>
          <p:nvPr/>
        </p:nvSpPr>
        <p:spPr>
          <a:xfrm>
            <a:off x="2581402" y="1544452"/>
            <a:ext cx="1645158" cy="164578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EABD0-5FD7-4B3A-A4D5-9C1F3706E3ED}"/>
              </a:ext>
            </a:extLst>
          </p:cNvPr>
          <p:cNvSpPr txBox="1"/>
          <p:nvPr/>
        </p:nvSpPr>
        <p:spPr>
          <a:xfrm>
            <a:off x="6832493" y="1559692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Command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FEF92-8BFE-40D6-9B64-97C71B5215C7}"/>
              </a:ext>
            </a:extLst>
          </p:cNvPr>
          <p:cNvSpPr txBox="1"/>
          <p:nvPr/>
        </p:nvSpPr>
        <p:spPr>
          <a:xfrm>
            <a:off x="2595907" y="1290584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Factory 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5A54A-06EC-4805-8F41-EFF140C5037B}"/>
              </a:ext>
            </a:extLst>
          </p:cNvPr>
          <p:cNvSpPr txBox="1"/>
          <p:nvPr/>
        </p:nvSpPr>
        <p:spPr>
          <a:xfrm>
            <a:off x="2996885" y="4622932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Single tone pattern</a:t>
            </a:r>
          </a:p>
        </p:txBody>
      </p:sp>
    </p:spTree>
    <p:extLst>
      <p:ext uri="{BB962C8B-B14F-4D97-AF65-F5344CB8AC3E}">
        <p14:creationId xmlns:p14="http://schemas.microsoft.com/office/powerpoint/2010/main" val="1367538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8E69E-30E8-4602-B307-21627418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The devil is in the detail.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371881-84D8-4BDC-A824-314F0F47C6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93"/>
          <a:stretch/>
        </p:blipFill>
        <p:spPr>
          <a:xfrm>
            <a:off x="199580" y="1371601"/>
            <a:ext cx="7734407" cy="4988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629073-FF2D-4846-AE2E-93A8E2F55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2" t="40000" r="46816" b="39501"/>
          <a:stretch/>
        </p:blipFill>
        <p:spPr>
          <a:xfrm>
            <a:off x="8270239" y="1473201"/>
            <a:ext cx="3108961" cy="11988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1AAE18-4AB3-40A0-B9E4-33218AE63D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89" t="47619" r="47760" b="39047"/>
          <a:stretch/>
        </p:blipFill>
        <p:spPr>
          <a:xfrm>
            <a:off x="8270239" y="3063360"/>
            <a:ext cx="3541875" cy="91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0A5CC1-F879-47F1-BE0C-ED182D6252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994" r="22530"/>
          <a:stretch/>
        </p:blipFill>
        <p:spPr>
          <a:xfrm>
            <a:off x="6798393" y="4185920"/>
            <a:ext cx="4912878" cy="10005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D569E6-A4C7-4E60-8AFB-B55AEDF22B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31119" r="20656" b="43003"/>
          <a:stretch/>
        </p:blipFill>
        <p:spPr>
          <a:xfrm>
            <a:off x="5574496" y="5552817"/>
            <a:ext cx="5804704" cy="9114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79782B-ABF0-4897-A8F9-08383FDA8ED7}"/>
              </a:ext>
            </a:extLst>
          </p:cNvPr>
          <p:cNvSpPr txBox="1"/>
          <p:nvPr/>
        </p:nvSpPr>
        <p:spPr>
          <a:xfrm>
            <a:off x="3513927" y="4081840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Method</a:t>
            </a:r>
            <a:r>
              <a:rPr lang="ko-KR" altLang="en-US" dirty="0">
                <a:solidFill>
                  <a:srgbClr val="0000FF"/>
                </a:solidFill>
              </a:rPr>
              <a:t>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3CE7D-455C-41C2-B2D9-1D3AEBC9994F}"/>
              </a:ext>
            </a:extLst>
          </p:cNvPr>
          <p:cNvSpPr txBox="1"/>
          <p:nvPr/>
        </p:nvSpPr>
        <p:spPr>
          <a:xfrm>
            <a:off x="9824719" y="1658855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Capsule</a:t>
            </a:r>
            <a:r>
              <a:rPr lang="ko-KR" altLang="en-US" dirty="0">
                <a:solidFill>
                  <a:srgbClr val="0000FF"/>
                </a:solidFill>
              </a:rPr>
              <a:t>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407F4-B56F-4951-A59E-19950AF09357}"/>
              </a:ext>
            </a:extLst>
          </p:cNvPr>
          <p:cNvSpPr txBox="1"/>
          <p:nvPr/>
        </p:nvSpPr>
        <p:spPr>
          <a:xfrm>
            <a:off x="9824719" y="3038393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fixture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2A8FE-C6B9-403B-B12F-1EBDC619B305}"/>
              </a:ext>
            </a:extLst>
          </p:cNvPr>
          <p:cNvSpPr txBox="1"/>
          <p:nvPr/>
        </p:nvSpPr>
        <p:spPr>
          <a:xfrm>
            <a:off x="8476848" y="418592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TDD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C70AD-64DC-4E46-838B-C9832CE99CC5}"/>
              </a:ext>
            </a:extLst>
          </p:cNvPr>
          <p:cNvSpPr txBox="1"/>
          <p:nvPr/>
        </p:nvSpPr>
        <p:spPr>
          <a:xfrm>
            <a:off x="7622042" y="5486399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</a:rPr>
              <a:t>Etc</a:t>
            </a:r>
            <a:r>
              <a:rPr lang="en-US" altLang="ko-KR" dirty="0">
                <a:solidFill>
                  <a:srgbClr val="0000FF"/>
                </a:solidFill>
              </a:rPr>
              <a:t>…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0F58E-CA9D-4674-9739-8F60362BAA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37839"/>
            <a:ext cx="965962" cy="10713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EBF8C7-171B-4903-BD29-E080300B265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60" b="89900" l="7884" r="90013">
                        <a14:foregroundMark x1="15506" y1="8535" x2="15506" y2="8535"/>
                        <a14:foregroundMark x1="29172" y1="6259" x2="29172" y2="6259"/>
                        <a14:foregroundMark x1="26281" y1="8962" x2="26281" y2="8962"/>
                        <a14:foregroundMark x1="31537" y1="2560" x2="31537" y2="2560"/>
                        <a14:foregroundMark x1="7884" y1="11238" x2="7884" y2="11238"/>
                        <a14:foregroundMark x1="47832" y1="87482" x2="47832" y2="87482"/>
                        <a14:foregroundMark x1="42050" y1="86771" x2="42050" y2="86771"/>
                        <a14:foregroundMark x1="30223" y1="53343" x2="30223" y2="53343"/>
                        <a14:foregroundMark x1="81735" y1="87482" x2="81735" y2="87482"/>
                        <a14:foregroundMark x1="77135" y1="81366" x2="77135" y2="8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1446" y="4395289"/>
            <a:ext cx="1062162" cy="9795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217BA1-AE49-47FC-9A3B-070CFB909B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750" t="23333" r="28222" b="60963"/>
          <a:stretch/>
        </p:blipFill>
        <p:spPr>
          <a:xfrm>
            <a:off x="1511512" y="2776160"/>
            <a:ext cx="5540745" cy="7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41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253E1-FA61-430B-999D-6392B3CB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소회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BC4BFF-FE1C-4BB0-9838-66ED25717D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981" y1="76198" x2="47950" y2="72893"/>
                        <a14:foregroundMark x1="47950" y1="72893" x2="26025" y2="56860"/>
                        <a14:foregroundMark x1="26025" y1="56860" x2="39432" y2="46116"/>
                        <a14:foregroundMark x1="39432" y1="46116" x2="64669" y2="54876"/>
                        <a14:foregroundMark x1="64669" y1="54876" x2="70189" y2="69256"/>
                        <a14:foregroundMark x1="70189" y1="69256" x2="67981" y2="77355"/>
                        <a14:foregroundMark x1="43849" y1="78678" x2="32334" y2="74050"/>
                        <a14:foregroundMark x1="32334" y1="74050" x2="27445" y2="57025"/>
                        <a14:foregroundMark x1="27445" y1="57025" x2="41798" y2="45620"/>
                        <a14:foregroundMark x1="41798" y1="45620" x2="59148" y2="47273"/>
                        <a14:foregroundMark x1="59148" y1="47273" x2="70978" y2="55702"/>
                        <a14:foregroundMark x1="70978" y1="55702" x2="72871" y2="69091"/>
                        <a14:foregroundMark x1="72871" y1="69091" x2="62303" y2="78182"/>
                        <a14:foregroundMark x1="62303" y1="78182" x2="49369" y2="79669"/>
                        <a14:foregroundMark x1="49369" y1="79669" x2="42429" y2="78347"/>
                        <a14:foregroundMark x1="45268" y1="63306" x2="38013" y2="63140"/>
                        <a14:foregroundMark x1="56151" y1="71570" x2="51262" y2="66281"/>
                        <a14:foregroundMark x1="52050" y1="75207" x2="43218" y2="64628"/>
                        <a14:foregroundMark x1="43218" y1="64628" x2="53312" y2="65950"/>
                        <a14:foregroundMark x1="46845" y1="71901" x2="37224" y2="56860"/>
                        <a14:foregroundMark x1="37224" y1="56860" x2="50946" y2="49091"/>
                        <a14:foregroundMark x1="50946" y1="49091" x2="49842" y2="56033"/>
                        <a14:foregroundMark x1="41956" y1="69587" x2="42902" y2="55702"/>
                        <a14:foregroundMark x1="42902" y1="55702" x2="58044" y2="63471"/>
                        <a14:foregroundMark x1="58044" y1="63471" x2="56782" y2="70579"/>
                        <a14:foregroundMark x1="75710" y1="55041" x2="70189" y2="38512"/>
                        <a14:foregroundMark x1="70189" y1="38512" x2="77287" y2="50083"/>
                        <a14:foregroundMark x1="77287" y1="50083" x2="77287" y2="50413"/>
                        <a14:foregroundMark x1="52050" y1="43967" x2="51577" y2="44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2022" y="1132721"/>
            <a:ext cx="5845546" cy="5587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DCEF3-C893-4332-9BCD-60EB8E7B3C9F}"/>
              </a:ext>
            </a:extLst>
          </p:cNvPr>
          <p:cNvSpPr txBox="1"/>
          <p:nvPr/>
        </p:nvSpPr>
        <p:spPr>
          <a:xfrm>
            <a:off x="605980" y="6114233"/>
            <a:ext cx="577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현업에서 잊고 지낸 </a:t>
            </a:r>
            <a:r>
              <a:rPr lang="en-US" altLang="ko-KR" dirty="0"/>
              <a:t>design pattern</a:t>
            </a:r>
            <a:r>
              <a:rPr lang="ko-KR" altLang="en-US" dirty="0"/>
              <a:t> 및 </a:t>
            </a:r>
            <a:r>
              <a:rPr lang="en-US" altLang="ko-KR" dirty="0"/>
              <a:t>TDD </a:t>
            </a:r>
            <a:r>
              <a:rPr lang="ko-KR" altLang="en-US" dirty="0"/>
              <a:t>등 많은 도움이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일사천리로 개발 </a:t>
            </a:r>
            <a:r>
              <a:rPr lang="ko-KR" altLang="en-US" dirty="0" err="1"/>
              <a:t>쭉쭉하신</a:t>
            </a:r>
            <a:r>
              <a:rPr lang="ko-KR" altLang="en-US" dirty="0"/>
              <a:t> 우리 팀원들 최고세요</a:t>
            </a:r>
            <a:r>
              <a:rPr lang="en-US" altLang="ko-KR" dirty="0"/>
              <a:t>! @ </a:t>
            </a:r>
            <a:r>
              <a:rPr lang="ko-KR" altLang="en-US" dirty="0" err="1"/>
              <a:t>이성균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CC92E7-4BA6-4A11-9F89-BDE5CA387C03}"/>
              </a:ext>
            </a:extLst>
          </p:cNvPr>
          <p:cNvSpPr txBox="1"/>
          <p:nvPr/>
        </p:nvSpPr>
        <p:spPr>
          <a:xfrm rot="900000">
            <a:off x="7772460" y="3105385"/>
            <a:ext cx="4043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0" i="0" dirty="0">
                <a:effectLst/>
                <a:latin typeface="gg sans"/>
              </a:rPr>
              <a:t>제가 수강했던 회사 교육 과정 중에 가장 재미있었습니다</a:t>
            </a:r>
            <a:r>
              <a:rPr lang="en-US" altLang="ko-KR" b="0" i="0" dirty="0">
                <a:effectLst/>
                <a:latin typeface="gg sans"/>
              </a:rPr>
              <a:t>. C++ </a:t>
            </a:r>
            <a:r>
              <a:rPr lang="ko-KR" altLang="en-US" b="0" i="0" dirty="0">
                <a:effectLst/>
                <a:latin typeface="gg sans"/>
              </a:rPr>
              <a:t>과 </a:t>
            </a:r>
            <a:r>
              <a:rPr lang="ko-KR" altLang="en-US" b="0" i="0" dirty="0" err="1">
                <a:effectLst/>
                <a:latin typeface="gg sans"/>
              </a:rPr>
              <a:t>객체지향스러운</a:t>
            </a:r>
            <a:r>
              <a:rPr lang="ko-KR" altLang="en-US" b="0" i="0" dirty="0">
                <a:effectLst/>
                <a:latin typeface="gg sans"/>
              </a:rPr>
              <a:t> 프로그래밍을 다뤄보는 경험을 할 수 있어서 좋았고</a:t>
            </a:r>
            <a:r>
              <a:rPr lang="en-US" altLang="ko-KR" b="0" i="0" dirty="0">
                <a:effectLst/>
                <a:latin typeface="gg sans"/>
              </a:rPr>
              <a:t>, </a:t>
            </a:r>
            <a:r>
              <a:rPr lang="ko-KR" altLang="en-US" b="0" i="0" dirty="0">
                <a:effectLst/>
                <a:latin typeface="gg sans"/>
              </a:rPr>
              <a:t>좋은 팀원들과 함께할 수 있어서 행복한 시간이었습니다 </a:t>
            </a:r>
            <a:r>
              <a:rPr lang="en-US" altLang="ko-KR" b="0" i="0" dirty="0">
                <a:effectLst/>
                <a:latin typeface="gg sans"/>
              </a:rPr>
              <a:t>^^</a:t>
            </a:r>
            <a:endParaRPr lang="ko-KR" altLang="en-US" dirty="0"/>
          </a:p>
          <a:p>
            <a:pPr algn="r"/>
            <a:r>
              <a:rPr lang="en-US" altLang="ko-KR" dirty="0"/>
              <a:t> @ </a:t>
            </a:r>
            <a:r>
              <a:rPr lang="ko-KR" altLang="en-US" dirty="0" err="1"/>
              <a:t>김윤배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07F5F-8F0B-42BB-B493-19AE124871DB}"/>
              </a:ext>
            </a:extLst>
          </p:cNvPr>
          <p:cNvSpPr txBox="1"/>
          <p:nvPr/>
        </p:nvSpPr>
        <p:spPr>
          <a:xfrm rot="20700000">
            <a:off x="662262" y="3042140"/>
            <a:ext cx="3943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훌륭하신 팀원분들 만나서 시간 가는 줄 모르고 </a:t>
            </a:r>
            <a:endParaRPr lang="en-US" altLang="ko-KR" dirty="0"/>
          </a:p>
          <a:p>
            <a:r>
              <a:rPr lang="ko-KR" altLang="en-US" dirty="0"/>
              <a:t>재밌게 프로젝트 하고 갑니다</a:t>
            </a:r>
            <a:r>
              <a:rPr lang="en-US" altLang="ko-KR" dirty="0"/>
              <a:t>!! </a:t>
            </a:r>
          </a:p>
          <a:p>
            <a:r>
              <a:rPr lang="ko-KR" altLang="en-US" dirty="0"/>
              <a:t>많이 배우게 된 좋은 시간이었습니다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다들 감사합니다</a:t>
            </a:r>
            <a:r>
              <a:rPr lang="en-US" altLang="ko-KR" dirty="0"/>
              <a:t>! @</a:t>
            </a:r>
            <a:r>
              <a:rPr lang="ko-KR" altLang="en-US" dirty="0" err="1"/>
              <a:t>민광원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D055B-4987-4FE9-97C1-F5F13835D58F}"/>
              </a:ext>
            </a:extLst>
          </p:cNvPr>
          <p:cNvSpPr txBox="1"/>
          <p:nvPr/>
        </p:nvSpPr>
        <p:spPr>
          <a:xfrm>
            <a:off x="7030177" y="1203732"/>
            <a:ext cx="50706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훌륭하신 팀원분들이 있어 프로젝트를 잘 마칠 수 있었습니다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교육과정도 훌륭했고</a:t>
            </a:r>
            <a:r>
              <a:rPr lang="en-US" altLang="ko-KR" dirty="0"/>
              <a:t>, </a:t>
            </a:r>
            <a:r>
              <a:rPr lang="ko-KR" altLang="en-US" dirty="0"/>
              <a:t>앞으로 현업에서 어떻게 </a:t>
            </a:r>
            <a:r>
              <a:rPr lang="ko-KR" altLang="en-US" dirty="0" err="1"/>
              <a:t>리뷰해야할지</a:t>
            </a:r>
            <a:br>
              <a:rPr lang="en-US" altLang="ko-KR" dirty="0"/>
            </a:br>
            <a:r>
              <a:rPr lang="ko-KR" altLang="en-US" dirty="0"/>
              <a:t>구성원들에게 잘 전파할 수 있도록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@ </a:t>
            </a:r>
            <a:r>
              <a:rPr lang="ko-KR" altLang="en-US" dirty="0" err="1"/>
              <a:t>진수언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9CD1A-53AA-490C-AD70-2181D510AA60}"/>
              </a:ext>
            </a:extLst>
          </p:cNvPr>
          <p:cNvSpPr txBox="1"/>
          <p:nvPr/>
        </p:nvSpPr>
        <p:spPr>
          <a:xfrm>
            <a:off x="7528017" y="6197356"/>
            <a:ext cx="4532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좋은 강사님과 팀원들 덕분에  많이 배우게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모두 감사하고 즐거운 주말 되세요</a:t>
            </a:r>
            <a:r>
              <a:rPr lang="en-US" altLang="ko-KR" dirty="0"/>
              <a:t>!@ </a:t>
            </a:r>
            <a:r>
              <a:rPr lang="ko-KR" altLang="en-US" dirty="0"/>
              <a:t>최형석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18A11-01C8-45C3-85B8-ACBA5C7E355E}"/>
              </a:ext>
            </a:extLst>
          </p:cNvPr>
          <p:cNvSpPr txBox="1"/>
          <p:nvPr/>
        </p:nvSpPr>
        <p:spPr>
          <a:xfrm>
            <a:off x="447040" y="1198106"/>
            <a:ext cx="3606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gg sans"/>
              </a:rPr>
              <a:t>능력이 너무 뛰어나신 팀원분들을 만나서 많이 배웠습니다</a:t>
            </a:r>
            <a:r>
              <a:rPr lang="en-US" altLang="ko-KR" b="0" i="0" dirty="0">
                <a:effectLst/>
                <a:latin typeface="gg sans"/>
              </a:rPr>
              <a:t>! </a:t>
            </a:r>
            <a:r>
              <a:rPr lang="ko-KR" altLang="en-US" b="0" i="0" dirty="0">
                <a:effectLst/>
                <a:latin typeface="gg sans"/>
              </a:rPr>
              <a:t>어떻게 하면 더 </a:t>
            </a:r>
            <a:r>
              <a:rPr lang="en-US" altLang="ko-KR" b="0" i="0" dirty="0">
                <a:effectLst/>
                <a:latin typeface="gg sans"/>
              </a:rPr>
              <a:t>Clean</a:t>
            </a:r>
            <a:r>
              <a:rPr lang="ko-KR" altLang="en-US" b="0" i="0" dirty="0">
                <a:effectLst/>
                <a:latin typeface="gg sans"/>
              </a:rPr>
              <a:t>한 코드를 만들 수 있을지 팀원 분들이 작성한 코드를 리뷰하면서 고민하고 배울 수 있는 시간이었습니다</a:t>
            </a:r>
            <a:r>
              <a:rPr lang="en-US" altLang="ko-KR" b="0" i="0" dirty="0">
                <a:effectLst/>
                <a:latin typeface="gg sans"/>
              </a:rPr>
              <a:t>. </a:t>
            </a:r>
            <a:r>
              <a:rPr lang="ko-KR" altLang="en-US" b="0" i="0" dirty="0">
                <a:effectLst/>
                <a:latin typeface="gg sans"/>
              </a:rPr>
              <a:t>감사합니다</a:t>
            </a:r>
            <a:r>
              <a:rPr lang="en-US" altLang="ko-KR" b="0" i="0" dirty="0">
                <a:effectLst/>
                <a:latin typeface="gg sans"/>
              </a:rPr>
              <a:t>. @</a:t>
            </a:r>
            <a:r>
              <a:rPr lang="ko-KR" altLang="en-US" dirty="0" err="1">
                <a:latin typeface="gg sans"/>
              </a:rPr>
              <a:t>배은초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546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84CC80-8DA8-4711-B391-D1093DEE6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267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F47E10C-41CB-451E-8BB3-27607E88DDAA}"/>
              </a:ext>
            </a:extLst>
          </p:cNvPr>
          <p:cNvSpPr txBox="1"/>
          <p:nvPr/>
        </p:nvSpPr>
        <p:spPr>
          <a:xfrm>
            <a:off x="1005839" y="996498"/>
            <a:ext cx="49045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fullread</a:t>
            </a:r>
            <a:r>
              <a:rPr lang="en-US" altLang="ko-KR" dirty="0"/>
              <a:t> &amp; </a:t>
            </a:r>
            <a:r>
              <a:rPr lang="en-US" altLang="ko-KR" dirty="0" err="1"/>
              <a:t>fullwrite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74153-EF76-46CB-8097-78B3015FBE58}"/>
              </a:ext>
            </a:extLst>
          </p:cNvPr>
          <p:cNvSpPr txBox="1"/>
          <p:nvPr/>
        </p:nvSpPr>
        <p:spPr>
          <a:xfrm>
            <a:off x="6650182" y="997843"/>
            <a:ext cx="48268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Monaspace Neon"/>
              </a:rPr>
              <a:t>1_FullWriteAndReadCompare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F2328"/>
              </a:solidFill>
              <a:effectLst/>
              <a:latin typeface="Monaspace Ne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Monaspace Neon"/>
              </a:rPr>
              <a:t>2_PartialLBAWrite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F2328"/>
              </a:solidFill>
              <a:effectLst/>
              <a:latin typeface="Monaspace Ne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F2328"/>
              </a:solidFill>
              <a:latin typeface="Monaspace Ne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F2328"/>
              </a:solidFill>
              <a:effectLst/>
              <a:latin typeface="Monaspace Ne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Monaspace Neon"/>
              </a:rPr>
              <a:t>3_WriteReadAging`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F82675-D84B-4715-BB4B-9A634912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Shell </a:t>
            </a:r>
            <a:r>
              <a:rPr lang="ko-KR" altLang="en-US" sz="3200" dirty="0"/>
              <a:t>기본 명령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DB0839B-9963-4A0B-B7D1-5707B8BB4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3389" y="1398676"/>
            <a:ext cx="1571625" cy="400050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115599-B2A7-403E-876D-93E39476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95" y="2718958"/>
            <a:ext cx="2295525" cy="838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679E54-32AB-4418-AE02-2B2FC98C9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6" y="4123854"/>
            <a:ext cx="2343150" cy="16859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80B2A4-0660-46C6-96C2-01CDAC510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96" y="4559637"/>
            <a:ext cx="2085975" cy="1533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CB145F-252B-4B3C-BA12-7CF7E3BDF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010" y="1409898"/>
            <a:ext cx="2686050" cy="7810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C86298-23E0-4A2E-84FC-DC13181D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267" y="2736967"/>
            <a:ext cx="2428875" cy="76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2A51EA-80A6-4BE8-9939-CC4DCC87E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5657" y="4418987"/>
            <a:ext cx="1933575" cy="6953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6CFA839-03D0-4896-8AE4-38C684C05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495" y="1396915"/>
            <a:ext cx="2352675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27FCFE6-DDD5-4D3C-B1BD-10570A2CCE44}"/>
              </a:ext>
            </a:extLst>
          </p:cNvPr>
          <p:cNvSpPr txBox="1"/>
          <p:nvPr/>
        </p:nvSpPr>
        <p:spPr>
          <a:xfrm>
            <a:off x="4405697" y="4141221"/>
            <a:ext cx="461665" cy="2903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DD1458-A8AE-4E37-A37B-D3792CB04F3F}"/>
              </a:ext>
            </a:extLst>
          </p:cNvPr>
          <p:cNvSpPr/>
          <p:nvPr/>
        </p:nvSpPr>
        <p:spPr>
          <a:xfrm>
            <a:off x="4405697" y="1396915"/>
            <a:ext cx="461665" cy="232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423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82675-D84B-4715-BB4B-9A634912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Shell </a:t>
            </a:r>
            <a:r>
              <a:rPr lang="ko-KR" altLang="en-US" sz="3200" dirty="0"/>
              <a:t>추가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DCBF79-997C-4056-BFF6-1BD912B70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32"/>
            <a:ext cx="3364832" cy="5021931"/>
          </a:xfrm>
        </p:spPr>
        <p:txBody>
          <a:bodyPr/>
          <a:lstStyle/>
          <a:p>
            <a:r>
              <a:rPr lang="en-US" altLang="ko-KR" dirty="0"/>
              <a:t>erase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0F278D-7A73-48F0-B361-73307992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47" y="1702719"/>
            <a:ext cx="2238375" cy="1495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6BDAC8-06D2-45A2-BFD7-19323780F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47" y="3344777"/>
            <a:ext cx="2266950" cy="2562225"/>
          </a:xfrm>
          <a:prstGeom prst="rect">
            <a:avLst/>
          </a:prstGeom>
        </p:spPr>
      </p:pic>
      <p:sp>
        <p:nvSpPr>
          <p:cNvPr id="20" name="내용 개체 틀 3">
            <a:extLst>
              <a:ext uri="{FF2B5EF4-FFF2-40B4-BE49-F238E27FC236}">
                <a16:creationId xmlns:a16="http://schemas.microsoft.com/office/drawing/2014/main" id="{A3A318CE-2A9A-411A-B35A-988C47169817}"/>
              </a:ext>
            </a:extLst>
          </p:cNvPr>
          <p:cNvSpPr txBox="1">
            <a:spLocks/>
          </p:cNvSpPr>
          <p:nvPr/>
        </p:nvSpPr>
        <p:spPr>
          <a:xfrm>
            <a:off x="4203032" y="1155032"/>
            <a:ext cx="3785938" cy="491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i="0" dirty="0">
                <a:solidFill>
                  <a:srgbClr val="1F2328"/>
                </a:solidFill>
                <a:effectLst/>
                <a:latin typeface="Monaspace Neon"/>
              </a:rPr>
              <a:t>4_EraseAndWriteAging</a:t>
            </a:r>
          </a:p>
          <a:p>
            <a:endParaRPr lang="en-US" altLang="ko-KR" dirty="0">
              <a:solidFill>
                <a:srgbClr val="1F2328"/>
              </a:solidFill>
              <a:latin typeface="Monaspace Neon"/>
            </a:endParaRPr>
          </a:p>
          <a:p>
            <a:pPr marL="0" indent="0">
              <a:buNone/>
            </a:pPr>
            <a:endParaRPr lang="en-US" altLang="ko-KR" dirty="0">
              <a:solidFill>
                <a:srgbClr val="1F2328"/>
              </a:solidFill>
              <a:latin typeface="Monaspace Neon"/>
            </a:endParaRPr>
          </a:p>
          <a:p>
            <a:r>
              <a:rPr lang="en-US" altLang="ko-KR" dirty="0">
                <a:solidFill>
                  <a:srgbClr val="1F2328"/>
                </a:solidFill>
                <a:latin typeface="Monaspace Neon"/>
              </a:rPr>
              <a:t>Runner</a:t>
            </a:r>
          </a:p>
          <a:p>
            <a:endParaRPr lang="en-US" altLang="ko-KR" dirty="0">
              <a:solidFill>
                <a:srgbClr val="1F2328"/>
              </a:solidFill>
              <a:latin typeface="Monaspace Neon"/>
            </a:endParaRPr>
          </a:p>
          <a:p>
            <a:endParaRPr lang="en-US" altLang="ko-KR" dirty="0">
              <a:solidFill>
                <a:srgbClr val="1F2328"/>
              </a:solidFill>
              <a:latin typeface="Monaspace Neon"/>
            </a:endParaRPr>
          </a:p>
          <a:p>
            <a:endParaRPr lang="en-US" altLang="ko-KR" dirty="0">
              <a:solidFill>
                <a:srgbClr val="1F2328"/>
              </a:solidFill>
              <a:latin typeface="Monaspace Neon"/>
            </a:endParaRPr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4CE786-758D-4544-85FD-628227B2D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879" y="1702719"/>
            <a:ext cx="2466975" cy="733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B62BD0-3CB6-42B5-975C-CC7949C7B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801" y="3134660"/>
            <a:ext cx="6334125" cy="9525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96219B-0544-4053-B1B9-6351D39FD4D8}"/>
              </a:ext>
            </a:extLst>
          </p:cNvPr>
          <p:cNvSpPr/>
          <p:nvPr/>
        </p:nvSpPr>
        <p:spPr>
          <a:xfrm>
            <a:off x="1565140" y="2436144"/>
            <a:ext cx="1743325" cy="506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B1207F-7E88-4EB9-B980-C5A26946151F}"/>
              </a:ext>
            </a:extLst>
          </p:cNvPr>
          <p:cNvSpPr/>
          <p:nvPr/>
        </p:nvSpPr>
        <p:spPr>
          <a:xfrm>
            <a:off x="1565139" y="5040798"/>
            <a:ext cx="1743325" cy="662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3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70B85-4B33-435C-B6CC-1EF839B8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SSD </a:t>
            </a:r>
            <a:r>
              <a:rPr lang="ko-KR" altLang="en-US" dirty="0"/>
              <a:t>및 </a:t>
            </a:r>
            <a:r>
              <a:rPr lang="en-US" altLang="ko-KR" dirty="0"/>
              <a:t>Test Shell </a:t>
            </a:r>
            <a:r>
              <a:rPr lang="ko-KR" altLang="en-US" dirty="0"/>
              <a:t>기능 구현 및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AECA16-204D-4F7F-96DE-5F11E91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30" y="2328348"/>
            <a:ext cx="5413713" cy="330236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DBA208A-EBE3-4E33-AC6F-9EDFD66E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7" y="2151551"/>
            <a:ext cx="5969152" cy="347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B53067-C0E9-462F-892A-E66D073AB3DA}"/>
              </a:ext>
            </a:extLst>
          </p:cNvPr>
          <p:cNvSpPr/>
          <p:nvPr/>
        </p:nvSpPr>
        <p:spPr>
          <a:xfrm>
            <a:off x="8435698" y="1582106"/>
            <a:ext cx="1150504" cy="32908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SSD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548B45-9F4F-471D-AEFD-4485F6357EF4}"/>
              </a:ext>
            </a:extLst>
          </p:cNvPr>
          <p:cNvSpPr/>
          <p:nvPr/>
        </p:nvSpPr>
        <p:spPr>
          <a:xfrm>
            <a:off x="2244499" y="1582106"/>
            <a:ext cx="1150504" cy="329086"/>
          </a:xfrm>
          <a:prstGeom prst="roundRect">
            <a:avLst/>
          </a:prstGeom>
          <a:noFill/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altLang="ko-KR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Test Shell</a:t>
            </a:r>
            <a:endParaRPr lang="ko-KR" altLang="en-US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62D6BD-14CD-49A0-A8EA-095021EDB8AC}"/>
              </a:ext>
            </a:extLst>
          </p:cNvPr>
          <p:cNvCxnSpPr>
            <a:cxnSpLocks/>
          </p:cNvCxnSpPr>
          <p:nvPr/>
        </p:nvCxnSpPr>
        <p:spPr>
          <a:xfrm>
            <a:off x="6172309" y="2151551"/>
            <a:ext cx="0" cy="4198449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78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70B85-4B33-435C-B6CC-1EF839B8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80" y="310143"/>
            <a:ext cx="11458502" cy="6498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SSD Buffer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r>
              <a:rPr lang="ko-KR" altLang="en-US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494005-1171-4A02-BE7E-D6A67C95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2" y="1273355"/>
            <a:ext cx="10818915" cy="518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4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70B85-4B33-435C-B6CC-1EF839B8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기능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5057B6-26C5-4C5A-AA8B-7159B990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36" y="1218451"/>
            <a:ext cx="9306128" cy="53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8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4CC9B2-E9CB-43B9-ADFE-A59EC6BA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90" y="2307610"/>
            <a:ext cx="5448300" cy="3181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769F92-8D1D-4AB7-A480-1C81B896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 SSD 1</a:t>
            </a:r>
            <a:r>
              <a:rPr lang="ko-KR" altLang="en-US" dirty="0"/>
              <a:t>단계 </a:t>
            </a:r>
            <a:r>
              <a:rPr lang="en-US" altLang="ko-KR" dirty="0"/>
              <a:t>Refactoring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D06E4-D00F-4DEE-9BEC-794067217533}"/>
              </a:ext>
            </a:extLst>
          </p:cNvPr>
          <p:cNvSpPr txBox="1"/>
          <p:nvPr/>
        </p:nvSpPr>
        <p:spPr>
          <a:xfrm>
            <a:off x="1910774" y="2381489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 함수 추상화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FAD8F-C4FA-46B0-A5E3-AC703592F3DA}"/>
              </a:ext>
            </a:extLst>
          </p:cNvPr>
          <p:cNvSpPr txBox="1"/>
          <p:nvPr/>
        </p:nvSpPr>
        <p:spPr>
          <a:xfrm>
            <a:off x="1737887" y="2768622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</a:t>
            </a:r>
            <a:r>
              <a:rPr lang="ko-KR" altLang="en-US" dirty="0"/>
              <a:t>정보 캡슐화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C759E-E5DE-4A00-A5C0-542B9F60B279}"/>
              </a:ext>
            </a:extLst>
          </p:cNvPr>
          <p:cNvSpPr txBox="1"/>
          <p:nvPr/>
        </p:nvSpPr>
        <p:spPr>
          <a:xfrm>
            <a:off x="511232" y="1039356"/>
            <a:ext cx="11526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향후 기능 추가를 고려 </a:t>
            </a:r>
            <a:r>
              <a:rPr lang="en-US" altLang="ko-KR" sz="2400" dirty="0"/>
              <a:t>Command  pattern </a:t>
            </a:r>
            <a:r>
              <a:rPr lang="ko-KR" altLang="en-US" sz="2400" dirty="0"/>
              <a:t>도입 진행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79D12-1A74-46EE-8651-BED1B2336B93}"/>
              </a:ext>
            </a:extLst>
          </p:cNvPr>
          <p:cNvSpPr txBox="1"/>
          <p:nvPr/>
        </p:nvSpPr>
        <p:spPr>
          <a:xfrm>
            <a:off x="1383025" y="3480552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 type</a:t>
            </a:r>
            <a:r>
              <a:rPr lang="ko-KR" altLang="en-US" dirty="0"/>
              <a:t> 마다 보유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40570E-E4F1-4045-8200-A04AEA590B83}"/>
              </a:ext>
            </a:extLst>
          </p:cNvPr>
          <p:cNvSpPr txBox="1"/>
          <p:nvPr/>
        </p:nvSpPr>
        <p:spPr>
          <a:xfrm>
            <a:off x="1423248" y="4021574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parameter </a:t>
            </a:r>
            <a:r>
              <a:rPr lang="ko-KR" altLang="en-US" dirty="0"/>
              <a:t>조건 체크</a:t>
            </a:r>
          </a:p>
        </p:txBody>
      </p:sp>
    </p:spTree>
    <p:extLst>
      <p:ext uri="{BB962C8B-B14F-4D97-AF65-F5344CB8AC3E}">
        <p14:creationId xmlns:p14="http://schemas.microsoft.com/office/powerpoint/2010/main" val="1262369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FDCA9-AE23-41B5-84B8-50B8FABB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Simple</a:t>
            </a:r>
            <a:r>
              <a:rPr lang="ko-KR" altLang="en-US" dirty="0"/>
              <a:t> </a:t>
            </a:r>
            <a:r>
              <a:rPr lang="en-US" altLang="ko-KR" dirty="0"/>
              <a:t>SSD refactoring: Command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40F1AA-0AC5-4ED4-A31B-C1D3B44622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923" y="1259632"/>
            <a:ext cx="3564294" cy="40588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3E2BDF-2B33-49CB-BFFE-2D915F18EA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1912" y="1052652"/>
            <a:ext cx="6140054" cy="3013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7A30A5-466E-49A7-B8AA-E104976583CF}"/>
              </a:ext>
            </a:extLst>
          </p:cNvPr>
          <p:cNvSpPr txBox="1"/>
          <p:nvPr/>
        </p:nvSpPr>
        <p:spPr>
          <a:xfrm>
            <a:off x="1074101" y="3004590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 parsing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r>
              <a:rPr lang="ko-KR" altLang="en-US" dirty="0"/>
              <a:t>정보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15318-2F6F-42A3-BFDD-C9A40F866460}"/>
              </a:ext>
            </a:extLst>
          </p:cNvPr>
          <p:cNvSpPr txBox="1"/>
          <p:nvPr/>
        </p:nvSpPr>
        <p:spPr>
          <a:xfrm>
            <a:off x="1237387" y="5084150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 </a:t>
            </a:r>
            <a:r>
              <a:rPr lang="ko-KR" altLang="en-US" dirty="0"/>
              <a:t>별 </a:t>
            </a:r>
            <a:r>
              <a:rPr lang="en-US" altLang="ko-KR" dirty="0"/>
              <a:t>run </a:t>
            </a:r>
            <a:r>
              <a:rPr lang="ko-KR" altLang="en-US" dirty="0"/>
              <a:t>함수 실행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7B46B4-DBF8-4C90-A8F2-F54BA2C975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4977" y="4338734"/>
            <a:ext cx="6140054" cy="2519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52BB8E-1878-4A33-8D85-EA17AED0A236}"/>
              </a:ext>
            </a:extLst>
          </p:cNvPr>
          <p:cNvSpPr txBox="1"/>
          <p:nvPr/>
        </p:nvSpPr>
        <p:spPr>
          <a:xfrm>
            <a:off x="7776050" y="2665590"/>
            <a:ext cx="347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Data</a:t>
            </a:r>
            <a:r>
              <a:rPr lang="ko-KR" altLang="en-US" dirty="0">
                <a:solidFill>
                  <a:srgbClr val="0000FF"/>
                </a:solidFill>
              </a:rPr>
              <a:t>가 </a:t>
            </a:r>
            <a:r>
              <a:rPr lang="en-US" altLang="ko-KR" dirty="0">
                <a:solidFill>
                  <a:srgbClr val="0000FF"/>
                </a:solidFill>
              </a:rPr>
              <a:t>0~9, A~F</a:t>
            </a:r>
            <a:r>
              <a:rPr lang="ko-KR" altLang="en-US" dirty="0">
                <a:solidFill>
                  <a:srgbClr val="0000FF"/>
                </a:solidFill>
              </a:rPr>
              <a:t>까지 값을 가지는지 검사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22BF23-12E2-4BE8-AAE3-EC4B01F23C28}"/>
              </a:ext>
            </a:extLst>
          </p:cNvPr>
          <p:cNvSpPr/>
          <p:nvPr/>
        </p:nvSpPr>
        <p:spPr>
          <a:xfrm>
            <a:off x="943525" y="1940767"/>
            <a:ext cx="3819646" cy="13716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F95D8A-87B7-438A-82DF-8EEEFF91C94C}"/>
              </a:ext>
            </a:extLst>
          </p:cNvPr>
          <p:cNvSpPr/>
          <p:nvPr/>
        </p:nvSpPr>
        <p:spPr>
          <a:xfrm>
            <a:off x="980342" y="4834528"/>
            <a:ext cx="3156732" cy="19110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FE1DC2-B2B8-4775-B52C-A977065DBAEA}"/>
              </a:ext>
            </a:extLst>
          </p:cNvPr>
          <p:cNvSpPr/>
          <p:nvPr/>
        </p:nvSpPr>
        <p:spPr>
          <a:xfrm>
            <a:off x="6397847" y="1562660"/>
            <a:ext cx="1909823" cy="2332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55AB3F-CA37-4D28-8956-E1AB3558B640}"/>
              </a:ext>
            </a:extLst>
          </p:cNvPr>
          <p:cNvSpPr/>
          <p:nvPr/>
        </p:nvSpPr>
        <p:spPr>
          <a:xfrm>
            <a:off x="6397847" y="4974681"/>
            <a:ext cx="1909823" cy="2332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56A0EC-DB75-4F05-AE25-FD308C6A3E1A}"/>
              </a:ext>
            </a:extLst>
          </p:cNvPr>
          <p:cNvSpPr/>
          <p:nvPr/>
        </p:nvSpPr>
        <p:spPr>
          <a:xfrm>
            <a:off x="6397847" y="2375641"/>
            <a:ext cx="1909823" cy="2332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6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290C0B2-5957-4235-A867-D3E885E1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659" y="4310000"/>
            <a:ext cx="3477837" cy="20307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70BB2D3-6E4E-418E-8632-5279F0F2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신규 기능 </a:t>
            </a:r>
            <a:r>
              <a:rPr lang="en-US" altLang="ko-KR" dirty="0" err="1"/>
              <a:t>CMDBuffer</a:t>
            </a:r>
            <a:r>
              <a:rPr lang="en-US" altLang="ko-KR" dirty="0"/>
              <a:t> – Proxy pattern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9FB73-D534-4A6A-9472-B0EF50F2CA97}"/>
              </a:ext>
            </a:extLst>
          </p:cNvPr>
          <p:cNvSpPr txBox="1"/>
          <p:nvPr/>
        </p:nvSpPr>
        <p:spPr>
          <a:xfrm>
            <a:off x="6574602" y="3701306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SSD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RealSSD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4F862-1305-4FC0-AE45-9EFA19F56362}"/>
              </a:ext>
            </a:extLst>
          </p:cNvPr>
          <p:cNvSpPr txBox="1"/>
          <p:nvPr/>
        </p:nvSpPr>
        <p:spPr>
          <a:xfrm>
            <a:off x="511232" y="1039356"/>
            <a:ext cx="1152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기존 </a:t>
            </a:r>
            <a:r>
              <a:rPr lang="en-US" altLang="ko-KR" sz="2400" dirty="0"/>
              <a:t>Class </a:t>
            </a:r>
            <a:r>
              <a:rPr lang="ko-KR" altLang="en-US" sz="2400" dirty="0"/>
              <a:t>재사용을 하며 신규 </a:t>
            </a:r>
            <a:r>
              <a:rPr lang="en-US" altLang="ko-KR" sz="2400" dirty="0"/>
              <a:t>buffer</a:t>
            </a:r>
            <a:r>
              <a:rPr lang="ko-KR" altLang="en-US" sz="2400" dirty="0"/>
              <a:t> 기능을 구현하기 위해 </a:t>
            </a:r>
            <a:r>
              <a:rPr lang="en-US" altLang="ko-KR" sz="2400" dirty="0"/>
              <a:t>interface class</a:t>
            </a:r>
            <a:r>
              <a:rPr lang="ko-KR" altLang="en-US" sz="2400" dirty="0"/>
              <a:t>를 두고 </a:t>
            </a:r>
            <a:r>
              <a:rPr lang="en-US" altLang="ko-KR" sz="2400" dirty="0"/>
              <a:t>proxy</a:t>
            </a:r>
            <a:r>
              <a:rPr lang="ko-KR" altLang="en-US" sz="2400" dirty="0"/>
              <a:t> </a:t>
            </a:r>
            <a:r>
              <a:rPr lang="en-US" altLang="ko-KR" sz="2400" dirty="0"/>
              <a:t>pattern</a:t>
            </a:r>
            <a:r>
              <a:rPr lang="ko-KR" altLang="en-US" sz="2400" dirty="0"/>
              <a:t>을 작성하여 </a:t>
            </a:r>
            <a:r>
              <a:rPr lang="en-US" altLang="ko-KR" sz="2400" dirty="0"/>
              <a:t>file </a:t>
            </a:r>
            <a:r>
              <a:rPr lang="ko-KR" altLang="en-US" sz="2400" dirty="0"/>
              <a:t>입출력 발생하는 </a:t>
            </a:r>
            <a:r>
              <a:rPr lang="en-US" altLang="ko-KR" sz="2400" dirty="0" err="1"/>
              <a:t>realSSD</a:t>
            </a:r>
            <a:r>
              <a:rPr lang="ko-KR" altLang="en-US" sz="2400" dirty="0"/>
              <a:t>와 </a:t>
            </a:r>
            <a:r>
              <a:rPr lang="en-US" altLang="ko-KR" sz="2400" dirty="0"/>
              <a:t>buffer </a:t>
            </a:r>
            <a:r>
              <a:rPr lang="ko-KR" altLang="en-US" sz="2400" dirty="0"/>
              <a:t>입출력 처리하는 </a:t>
            </a:r>
            <a:r>
              <a:rPr lang="en-US" altLang="ko-KR" sz="2400" dirty="0" err="1"/>
              <a:t>BufferedSSD</a:t>
            </a:r>
            <a:r>
              <a:rPr lang="ko-KR" altLang="en-US" sz="2400" dirty="0"/>
              <a:t>로 구분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BEEF9B-7CE7-4941-B79E-9553B0CFCD8C}"/>
              </a:ext>
            </a:extLst>
          </p:cNvPr>
          <p:cNvSpPr/>
          <p:nvPr/>
        </p:nvSpPr>
        <p:spPr>
          <a:xfrm>
            <a:off x="2317050" y="4141077"/>
            <a:ext cx="2010191" cy="2096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3F65D4-A7D7-4F06-94C0-98C89CB22171}"/>
              </a:ext>
            </a:extLst>
          </p:cNvPr>
          <p:cNvSpPr/>
          <p:nvPr/>
        </p:nvSpPr>
        <p:spPr>
          <a:xfrm>
            <a:off x="3721144" y="2739788"/>
            <a:ext cx="3274433" cy="37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SSD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CBCB59-F5DB-462B-A59F-CC28F8377D6C}"/>
              </a:ext>
            </a:extLst>
          </p:cNvPr>
          <p:cNvSpPr/>
          <p:nvPr/>
        </p:nvSpPr>
        <p:spPr>
          <a:xfrm>
            <a:off x="6237063" y="4075043"/>
            <a:ext cx="4884517" cy="247281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C85FB2-85EC-4A10-9F3D-91B1A6E3312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327241" y="5189396"/>
            <a:ext cx="1909822" cy="7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A0EDF7-1065-4F07-B046-DC61DEC9B72B}"/>
              </a:ext>
            </a:extLst>
          </p:cNvPr>
          <p:cNvSpPr txBox="1"/>
          <p:nvPr/>
        </p:nvSpPr>
        <p:spPr>
          <a:xfrm>
            <a:off x="2558808" y="3859398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BufferedSSD</a:t>
            </a:r>
            <a:r>
              <a:rPr lang="en-US" altLang="ko-KR" dirty="0"/>
              <a:t>&lt;new&gt;</a:t>
            </a:r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C0E367C-C225-4682-9296-6FC013E43667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rot="5400000" flipH="1" flipV="1">
            <a:off x="4030423" y="2531460"/>
            <a:ext cx="740541" cy="191533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A855032-3ABF-47E1-BDC9-47AA5730653A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rot="16200000" flipV="1">
            <a:off x="6082501" y="2394718"/>
            <a:ext cx="582449" cy="2030727"/>
          </a:xfrm>
          <a:prstGeom prst="bentConnector3">
            <a:avLst>
              <a:gd name="adj1" fmla="val 32556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D151E9-0A33-460F-B05E-7CDFC835C734}"/>
              </a:ext>
            </a:extLst>
          </p:cNvPr>
          <p:cNvSpPr txBox="1"/>
          <p:nvPr/>
        </p:nvSpPr>
        <p:spPr>
          <a:xfrm>
            <a:off x="4604723" y="2370310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SSD interface&lt;new&gt;</a:t>
            </a:r>
            <a:endParaRPr lang="ko-KR" altLang="en-US" dirty="0"/>
          </a:p>
        </p:txBody>
      </p:sp>
      <p:sp>
        <p:nvSpPr>
          <p:cNvPr id="29" name="화살표: 왼쪽/오른쪽 28">
            <a:extLst>
              <a:ext uri="{FF2B5EF4-FFF2-40B4-BE49-F238E27FC236}">
                <a16:creationId xmlns:a16="http://schemas.microsoft.com/office/drawing/2014/main" id="{BF8AD8A3-1EC3-45D8-84D9-29AB42B4826D}"/>
              </a:ext>
            </a:extLst>
          </p:cNvPr>
          <p:cNvSpPr/>
          <p:nvPr/>
        </p:nvSpPr>
        <p:spPr>
          <a:xfrm rot="19024335">
            <a:off x="761270" y="3032930"/>
            <a:ext cx="3004101" cy="1200328"/>
          </a:xfrm>
          <a:prstGeom prst="leftRightArrow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09A251F4-1541-4767-B8B6-130F1ED72534}"/>
              </a:ext>
            </a:extLst>
          </p:cNvPr>
          <p:cNvSpPr/>
          <p:nvPr/>
        </p:nvSpPr>
        <p:spPr>
          <a:xfrm rot="2700000">
            <a:off x="7159435" y="3109818"/>
            <a:ext cx="3004101" cy="1200328"/>
          </a:xfrm>
          <a:prstGeom prst="leftRightArrow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598C8-4105-436D-A59B-7AF9FE96394D}"/>
              </a:ext>
            </a:extLst>
          </p:cNvPr>
          <p:cNvSpPr txBox="1"/>
          <p:nvPr/>
        </p:nvSpPr>
        <p:spPr>
          <a:xfrm>
            <a:off x="318048" y="2962482"/>
            <a:ext cx="2247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Shell </a:t>
            </a:r>
            <a:r>
              <a:rPr lang="ko-KR" altLang="en-US" dirty="0"/>
              <a:t>및 </a:t>
            </a:r>
            <a:r>
              <a:rPr lang="en-US" altLang="ko-KR" dirty="0"/>
              <a:t>Buffered SSD TC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D28BE6-E0D9-4908-A5E2-A1602026E174}"/>
              </a:ext>
            </a:extLst>
          </p:cNvPr>
          <p:cNvSpPr txBox="1"/>
          <p:nvPr/>
        </p:nvSpPr>
        <p:spPr>
          <a:xfrm>
            <a:off x="8779578" y="2945111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Legacy SSD TC(</a:t>
            </a:r>
            <a:r>
              <a:rPr lang="ko-KR" altLang="en-US" dirty="0">
                <a:solidFill>
                  <a:srgbClr val="0000FF"/>
                </a:solidFill>
              </a:rPr>
              <a:t>재사용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E2C2A8-E6DA-4681-A067-48C348DD4E0D}"/>
              </a:ext>
            </a:extLst>
          </p:cNvPr>
          <p:cNvSpPr txBox="1"/>
          <p:nvPr/>
        </p:nvSpPr>
        <p:spPr>
          <a:xfrm>
            <a:off x="1277875" y="6393968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기존 구현 변경 없이 신규 기능 추가 구현</a:t>
            </a:r>
          </a:p>
        </p:txBody>
      </p:sp>
    </p:spTree>
    <p:extLst>
      <p:ext uri="{BB962C8B-B14F-4D97-AF65-F5344CB8AC3E}">
        <p14:creationId xmlns:p14="http://schemas.microsoft.com/office/powerpoint/2010/main" val="178253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838</Words>
  <Application>Microsoft Office PowerPoint</Application>
  <PresentationFormat>와이드스크린</PresentationFormat>
  <Paragraphs>192</Paragraphs>
  <Slides>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gg sans</vt:lpstr>
      <vt:lpstr>Monaspace Neon</vt:lpstr>
      <vt:lpstr>Malgun Gothic</vt:lpstr>
      <vt:lpstr>Arial</vt:lpstr>
      <vt:lpstr>Office 테마</vt:lpstr>
      <vt:lpstr>1_Office 테마</vt:lpstr>
      <vt:lpstr>PowerPoint 프레젠테이션</vt:lpstr>
      <vt:lpstr>목차</vt:lpstr>
      <vt:lpstr>팀원 소개 및 역할</vt:lpstr>
      <vt:lpstr>SSD 및 Test Shell 기능 구현 및 소개</vt:lpstr>
      <vt:lpstr>SSD Buffer Algorithm </vt:lpstr>
      <vt:lpstr>기능 시연</vt:lpstr>
      <vt:lpstr>Simple SSD 1단계 Refactoring</vt:lpstr>
      <vt:lpstr>Simple SSD refactoring: Command</vt:lpstr>
      <vt:lpstr>신규 기능 CMDBuffer – Proxy pattern</vt:lpstr>
      <vt:lpstr>Refactoring BufferedSSD – Proxy pattern</vt:lpstr>
      <vt:lpstr>Refactoring BufferedSSD – Proxy pattern</vt:lpstr>
      <vt:lpstr>구조 Refactoring – Buffer class 추출</vt:lpstr>
      <vt:lpstr>Refactoring Command- Factory</vt:lpstr>
      <vt:lpstr>Refactoring Command- Factory</vt:lpstr>
      <vt:lpstr>Refactoring - FileControlClass (Single tone)</vt:lpstr>
      <vt:lpstr>Refactoring - FileControlClass (Single tone)</vt:lpstr>
      <vt:lpstr>Test Driven Development</vt:lpstr>
      <vt:lpstr>Simple Shell TDD 개발</vt:lpstr>
      <vt:lpstr>TDD활용 예시</vt:lpstr>
      <vt:lpstr>TC활용 결과 - logger</vt:lpstr>
      <vt:lpstr>Mocking활용 예시 @ Test Shell</vt:lpstr>
      <vt:lpstr>Mocking활용 예시 @ Test Shell</vt:lpstr>
      <vt:lpstr>Simple Shell refactoring</vt:lpstr>
      <vt:lpstr>Simple Shell 1차 refactoring(method추상화)</vt:lpstr>
      <vt:lpstr>Simple Shell 1차 refactoring(Fixture)</vt:lpstr>
      <vt:lpstr>Shell refactoring - Command Pattern</vt:lpstr>
      <vt:lpstr>Shell 리팩토링-Command Pattern</vt:lpstr>
      <vt:lpstr>Shell 리팩토링-Command Pattern</vt:lpstr>
      <vt:lpstr>Shell 리팩토링 - Simple Factory</vt:lpstr>
      <vt:lpstr>Shell 리팩토링 – Command &amp; Simple Factory</vt:lpstr>
      <vt:lpstr>Shell 리팩토링 – Singleton</vt:lpstr>
      <vt:lpstr>Shell 최종 구조</vt:lpstr>
      <vt:lpstr>The devil is in the detail.</vt:lpstr>
      <vt:lpstr>소회</vt:lpstr>
      <vt:lpstr>PowerPoint 프레젠테이션</vt:lpstr>
      <vt:lpstr>Shell 기본 명령</vt:lpstr>
      <vt:lpstr>Shell 추가 기능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linejin1313@gmail.com</dc:creator>
  <cp:lastModifiedBy>User</cp:lastModifiedBy>
  <cp:revision>129</cp:revision>
  <dcterms:created xsi:type="dcterms:W3CDTF">2024-04-15T01:50:35Z</dcterms:created>
  <dcterms:modified xsi:type="dcterms:W3CDTF">2025-07-11T04:42:19Z</dcterms:modified>
</cp:coreProperties>
</file>